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Cold deck, no prior conversation. Four minutes is stated up front as the price in attention, and the deck is built to be finishable in that time on a phone. The prospect's name sits alone on one line under a rule: it is the first thing she checks for, and it must never break across two 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has to survive a 40-second phone read. One clause, verbatim, set in the serif of the document it came from, with a flag down the margin. Never editorialize about her team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Figures are illustrative of the market, not measured at Fenwick &amp; Vale. Say so plainly if asked.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Anonymized composite. Never attach a real firm or project to it, and never name another prospect.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Never imply the legal office is careless. The enemy is the bid calendar, and she already knows it - this slide is you proving you know it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mention of the product, slide six. Everything before it earned the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last line is the one that matters to a general counsel. She is not buying a reader; she is buying back the top of her own queue.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people stay on. It proves we know her world, so it carries no selling language at all. Set as an index, because that is what it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consistency argument is the general counsel's argument, not the estimator's. One dark beat in the middle of the deck; do not add a second.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Invented figures and an invented quote. Never attach a real person or firm to either, and say they are illustrative if asked directly.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line is non-negotiable and belongs in the deck, not the footnotes. For a general counsel the training-data line is the one that gets asked first - lead with it if the conversation ever goes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PERSONALIZED SLIDE. Plan, volume, price and term change per prospect - this one is Fenwick &amp; Vale's Starter tier at 150 contracts a year. The filled panel is the only one in the deck, so the price is the loudest object on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has to be completable without a meeting. That is the whole difference between a cold deck that converts and one that does not - and for a general counsel it also keeps procurement out of the first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181A"/>
        </a:solidFill>
      </p:bgPr>
    </p:bg>
    <p:spTree>
      <p:nvGrpSpPr>
        <p:cNvPr id="1" name=""/>
        <p:cNvGrpSpPr/>
        <p:nvPr/>
      </p:nvGrpSpPr>
      <p:grpSpPr>
        <a:xfrm>
          <a:off x="0" y="0"/>
          <a:ext cx="0" cy="0"/>
          <a:chOff x="0" y="0"/>
          <a:chExt cx="0" cy="0"/>
        </a:xfrm>
      </p:grpSpPr>
      <p:pic>
        <p:nvPicPr>
          <p:cNvPr id="2" name="Image 0" descr="Ridgeclause">    </p:cNvPr>
          <p:cNvPicPr>
            <a:picLocks noChangeAspect="1"/>
          </p:cNvPicPr>
          <p:nvPr/>
        </p:nvPicPr>
        <p:blipFill>
          <a:blip r:embed="rId1"/>
          <a:srcRect l="0" r="0" t="0" b="0"/>
          <a:stretch/>
        </p:blipFill>
        <p:spPr>
          <a:xfrm>
            <a:off x="812800" y="812800"/>
            <a:ext cx="279400" cy="279400"/>
          </a:xfrm>
          <a:prstGeom prst="rect">
            <a:avLst/>
          </a:prstGeom>
        </p:spPr>
      </p:pic>
      <p:sp>
        <p:nvSpPr>
          <p:cNvPr id="3" name="Text 0"/>
          <p:cNvSpPr/>
          <p:nvPr/>
        </p:nvSpPr>
        <p:spPr>
          <a:xfrm>
            <a:off x="1200150" y="831850"/>
            <a:ext cx="1349425" cy="266700"/>
          </a:xfrm>
          <a:prstGeom prst="rect">
            <a:avLst/>
          </a:prstGeom>
          <a:noFill/>
          <a:ln/>
        </p:spPr>
        <p:txBody>
          <a:bodyPr wrap="square" lIns="0" tIns="0" rIns="0" bIns="0" rtlCol="0" anchor="t">
            <a:normAutofit/>
          </a:bodyPr>
          <a:lstStyle/>
          <a:p>
            <a:pPr algn="l" indent="0" marL="0">
              <a:lnSpc>
                <a:spcPts val="1900"/>
              </a:lnSpc>
              <a:buNone/>
            </a:pPr>
            <a:r>
              <a:rPr lang="en-US" sz="1900" b="1" spc="-55" kern="0" dirty="0">
                <a:solidFill>
                  <a:srgbClr val="F6F3EE"/>
                </a:solidFill>
                <a:latin typeface="Instrument Sans" pitchFamily="34" charset="0"/>
                <a:ea typeface="Instrument Sans" pitchFamily="34" charset="-122"/>
                <a:cs typeface="Instrument Sans" pitchFamily="34" charset="-120"/>
              </a:rPr>
              <a:t>Ridge</a:t>
            </a:r>
            <a:r>
              <a:rPr lang="en-US" sz="1900" spc="-55" kern="0" dirty="0">
                <a:solidFill>
                  <a:srgbClr val="F6F3EE"/>
                </a:solidFill>
                <a:latin typeface="Instrument Sans" pitchFamily="34" charset="0"/>
                <a:ea typeface="Instrument Sans" pitchFamily="34" charset="-122"/>
                <a:cs typeface="Instrument Sans" pitchFamily="34" charset="-120"/>
              </a:rPr>
              <a:t>clause</a:t>
            </a:r>
            <a:endParaRPr lang="en-US" sz="1900" dirty="0"/>
          </a:p>
        </p:txBody>
      </p:sp>
      <p:sp>
        <p:nvSpPr>
          <p:cNvPr id="4" name="Text 1"/>
          <p:cNvSpPr/>
          <p:nvPr/>
        </p:nvSpPr>
        <p:spPr>
          <a:xfrm>
            <a:off x="812800" y="2169864"/>
            <a:ext cx="8633460" cy="855216"/>
          </a:xfrm>
          <a:prstGeom prst="rect">
            <a:avLst/>
          </a:prstGeom>
          <a:noFill/>
          <a:ln/>
        </p:spPr>
        <p:txBody>
          <a:bodyPr wrap="square" lIns="0" tIns="0" rIns="0" bIns="0" rtlCol="0" anchor="t">
            <a:normAutofit/>
          </a:bodyPr>
          <a:lstStyle/>
          <a:p>
            <a:pPr algn="l" indent="0" marL="0">
              <a:lnSpc>
                <a:spcPts val="6534"/>
              </a:lnSpc>
              <a:buNone/>
            </a:pPr>
            <a:r>
              <a:rPr lang="en-US" sz="6600" spc="-185" kern="0" dirty="0">
                <a:solidFill>
                  <a:srgbClr val="F6F3EE"/>
                </a:solidFill>
                <a:latin typeface="Instrument Serif" pitchFamily="34" charset="0"/>
                <a:ea typeface="Instrument Serif" pitchFamily="34" charset="-122"/>
                <a:cs typeface="Instrument Serif" pitchFamily="34" charset="-120"/>
              </a:rPr>
              <a:t>The contracts you never see</a:t>
            </a:r>
            <a:endParaRPr lang="en-US" sz="6600" dirty="0"/>
          </a:p>
        </p:txBody>
      </p:sp>
      <p:sp>
        <p:nvSpPr>
          <p:cNvPr id="5" name="Text 2"/>
          <p:cNvSpPr/>
          <p:nvPr/>
        </p:nvSpPr>
        <p:spPr>
          <a:xfrm>
            <a:off x="812800" y="3253680"/>
            <a:ext cx="7325360" cy="758924"/>
          </a:xfrm>
          <a:prstGeom prst="rect">
            <a:avLst/>
          </a:prstGeom>
          <a:noFill/>
          <a:ln/>
        </p:spPr>
        <p:txBody>
          <a:bodyPr wrap="square" lIns="0" tIns="0" rIns="0" bIns="0" rtlCol="0" anchor="t">
            <a:normAutofit/>
          </a:bodyPr>
          <a:lstStyle/>
          <a:p>
            <a:pPr algn="l" indent="0" marL="0">
              <a:lnSpc>
                <a:spcPts val="2888"/>
              </a:lnSpc>
              <a:buNone/>
            </a:pPr>
            <a:r>
              <a:rPr lang="en-US" sz="1900" dirty="0">
                <a:solidFill>
                  <a:srgbClr val="B6B2AC"/>
                </a:solidFill>
                <a:latin typeface="Instrument Sans" pitchFamily="34" charset="0"/>
                <a:ea typeface="Instrument Sans" pitchFamily="34" charset="-122"/>
                <a:cs typeface="Instrument Sans" pitchFamily="34" charset="-120"/>
              </a:rPr>
              <a:t>Four minutes on the clauses that reach a signature line without ever reaching yours.</a:t>
            </a:r>
            <a:endParaRPr lang="en-US" sz="1900" dirty="0"/>
          </a:p>
        </p:txBody>
      </p:sp>
      <p:sp>
        <p:nvSpPr>
          <p:cNvPr id="6" name="Shape 3"/>
          <p:cNvSpPr/>
          <p:nvPr/>
        </p:nvSpPr>
        <p:spPr>
          <a:xfrm>
            <a:off x="812800" y="5064820"/>
            <a:ext cx="5715000" cy="6350"/>
          </a:xfrm>
          <a:prstGeom prst="rect">
            <a:avLst/>
          </a:prstGeom>
          <a:solidFill>
            <a:srgbClr val="2C3134"/>
          </a:solidFill>
          <a:ln/>
        </p:spPr>
      </p:sp>
      <p:sp>
        <p:nvSpPr>
          <p:cNvPr id="7" name="Text 4"/>
          <p:cNvSpPr/>
          <p:nvPr/>
        </p:nvSpPr>
        <p:spPr>
          <a:xfrm>
            <a:off x="812800" y="5198170"/>
            <a:ext cx="10883392" cy="360660"/>
          </a:xfrm>
          <a:prstGeom prst="rect">
            <a:avLst/>
          </a:prstGeom>
          <a:noFill/>
          <a:ln/>
        </p:spPr>
        <p:txBody>
          <a:bodyPr wrap="none" lIns="0" tIns="0" rIns="0" bIns="0" rtlCol="0" anchor="t">
            <a:normAutofit/>
          </a:bodyPr>
          <a:lstStyle/>
          <a:p>
            <a:pPr algn="l" indent="0" marL="0">
              <a:lnSpc>
                <a:spcPts val="2640"/>
              </a:lnSpc>
              <a:buNone/>
            </a:pPr>
            <a:r>
              <a:rPr lang="en-US" sz="2200" spc="-60" kern="0" dirty="0">
                <a:solidFill>
                  <a:srgbClr val="F6F3EE"/>
                </a:solidFill>
                <a:latin typeface="Instrument Serif" pitchFamily="34" charset="0"/>
                <a:ea typeface="Instrument Serif" pitchFamily="34" charset="-122"/>
                <a:cs typeface="Instrument Serif" pitchFamily="34" charset="-120"/>
              </a:rPr>
              <a:t>Prepared for Fenwick &amp; Vale Contractors</a:t>
            </a:r>
            <a:endParaRPr lang="en-US" sz="2200" dirty="0"/>
          </a:p>
        </p:txBody>
      </p:sp>
      <p:sp>
        <p:nvSpPr>
          <p:cNvPr id="8" name="Text 5"/>
          <p:cNvSpPr/>
          <p:nvPr/>
        </p:nvSpPr>
        <p:spPr>
          <a:xfrm>
            <a:off x="812800" y="5660430"/>
            <a:ext cx="10883392"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8C8981"/>
                </a:solidFill>
                <a:latin typeface="JetBrains Mono" pitchFamily="34" charset="0"/>
                <a:ea typeface="JetBrains Mono" pitchFamily="34" charset="-122"/>
                <a:cs typeface="JetBrains Mono" pitchFamily="34" charset="-120"/>
              </a:rPr>
              <a:t>ATTN. GLORIA MANCINI, GENERAL COUNSEL · SEPTEMBER 2026</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2293293"/>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ARTICLE 9.3</a:t>
            </a:r>
            <a:endParaRPr lang="en-US" sz="1200" dirty="0"/>
          </a:p>
        </p:txBody>
      </p:sp>
      <p:sp>
        <p:nvSpPr>
          <p:cNvPr id="3" name="Text 1"/>
          <p:cNvSpPr/>
          <p:nvPr/>
        </p:nvSpPr>
        <p:spPr>
          <a:xfrm>
            <a:off x="812800" y="2567583"/>
            <a:ext cx="16383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Page 14 of 62</a:t>
            </a:r>
            <a:endParaRPr lang="en-US" sz="1200" dirty="0"/>
          </a:p>
        </p:txBody>
      </p:sp>
      <p:sp>
        <p:nvSpPr>
          <p:cNvPr id="4" name="Shape 2"/>
          <p:cNvSpPr/>
          <p:nvPr/>
        </p:nvSpPr>
        <p:spPr>
          <a:xfrm>
            <a:off x="2857500" y="2293293"/>
            <a:ext cx="8521700" cy="1145778"/>
          </a:xfrm>
          <a:prstGeom prst="rect">
            <a:avLst/>
          </a:prstGeom>
          <a:solidFill>
            <a:srgbClr val="F4E2D8"/>
          </a:solidFill>
          <a:ln/>
        </p:spPr>
      </p:sp>
      <p:sp>
        <p:nvSpPr>
          <p:cNvPr id="5" name="Shape 3"/>
          <p:cNvSpPr/>
          <p:nvPr/>
        </p:nvSpPr>
        <p:spPr>
          <a:xfrm>
            <a:off x="2882900" y="2293293"/>
            <a:ext cx="0" cy="1145778"/>
          </a:xfrm>
          <a:prstGeom prst="line">
            <a:avLst/>
          </a:prstGeom>
          <a:noFill/>
          <a:ln w="50800">
            <a:solidFill>
              <a:srgbClr val="C8481F"/>
            </a:solidFill>
            <a:prstDash val="solid"/>
          </a:ln>
        </p:spPr>
      </p:sp>
      <p:sp>
        <p:nvSpPr>
          <p:cNvPr id="6" name="Text 4"/>
          <p:cNvSpPr/>
          <p:nvPr/>
        </p:nvSpPr>
        <p:spPr>
          <a:xfrm>
            <a:off x="3314700" y="2648893"/>
            <a:ext cx="7887843" cy="459978"/>
          </a:xfrm>
          <a:prstGeom prst="rect">
            <a:avLst/>
          </a:prstGeom>
          <a:noFill/>
          <a:ln/>
        </p:spPr>
        <p:txBody>
          <a:bodyPr wrap="square" lIns="0" tIns="0" rIns="0" bIns="0" rtlCol="0" anchor="t">
            <a:normAutofit/>
          </a:bodyPr>
          <a:lstStyle/>
          <a:p>
            <a:pPr algn="l" indent="0" marL="0">
              <a:lnSpc>
                <a:spcPts val="3422"/>
              </a:lnSpc>
              <a:buNone/>
            </a:pPr>
            <a:r>
              <a:rPr lang="en-US" sz="2900" spc="-80" kern="0" dirty="0">
                <a:solidFill>
                  <a:srgbClr val="15181A"/>
                </a:solidFill>
                <a:latin typeface="Instrument Serif" pitchFamily="34" charset="0"/>
                <a:ea typeface="Instrument Serif" pitchFamily="34" charset="-122"/>
                <a:cs typeface="Instrument Serif" pitchFamily="34" charset="-120"/>
              </a:rPr>
              <a:t>“Contractor waives all claims for delay damages, however caused.”</a:t>
            </a:r>
            <a:endParaRPr lang="en-US" sz="2900" dirty="0"/>
          </a:p>
        </p:txBody>
      </p:sp>
      <p:sp>
        <p:nvSpPr>
          <p:cNvPr id="7" name="Text 5"/>
          <p:cNvSpPr/>
          <p:nvPr/>
        </p:nvSpPr>
        <p:spPr>
          <a:xfrm>
            <a:off x="2857500" y="3743871"/>
            <a:ext cx="8777351" cy="643037"/>
          </a:xfrm>
          <a:prstGeom prst="rect">
            <a:avLst/>
          </a:prstGeom>
          <a:noFill/>
          <a:ln/>
        </p:spPr>
        <p:txBody>
          <a:bodyPr wrap="square" lIns="0" tIns="0" rIns="0" bIns="0" rtlCol="0" anchor="t">
            <a:normAutofit/>
          </a:bodyPr>
          <a:lstStyle/>
          <a:p>
            <a:pPr algn="l" indent="0" marL="0">
              <a:lnSpc>
                <a:spcPts val="2432"/>
              </a:lnSpc>
              <a:buNone/>
            </a:pPr>
            <a:r>
              <a:rPr lang="en-US" sz="1600" dirty="0">
                <a:solidFill>
                  <a:srgbClr val="3B4147"/>
                </a:solidFill>
                <a:latin typeface="Instrument Sans" pitchFamily="34" charset="0"/>
                <a:ea typeface="Instrument Sans" pitchFamily="34" charset="-122"/>
                <a:cs typeface="Instrument Sans" pitchFamily="34" charset="-120"/>
              </a:rPr>
              <a:t>Standard language, in roughly a third of the subcontracts Fenwick &amp; Vale will sign this year. Nobody hid it. It sits in a sixty-page package that lands three days before the bid.</a:t>
            </a:r>
            <a:endParaRPr lang="en-US" sz="1600" dirty="0"/>
          </a:p>
        </p:txBody>
      </p:sp>
      <p:pic>
        <p:nvPicPr>
          <p:cNvPr id="8"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9" name="Text 6"/>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0" name="Text 7"/>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PROBLEM</a:t>
            </a:r>
            <a:endParaRPr lang="en-US" sz="1100" dirty="0"/>
          </a:p>
        </p:txBody>
      </p:sp>
      <p:sp>
        <p:nvSpPr>
          <p:cNvPr id="11" name="Text 8"/>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E9E1"/>
        </a:solidFill>
      </p:bgPr>
    </p:bg>
    <p:spTree>
      <p:nvGrpSpPr>
        <p:cNvPr id="1" name=""/>
        <p:cNvGrpSpPr/>
        <p:nvPr/>
      </p:nvGrpSpPr>
      <p:grpSpPr>
        <a:xfrm>
          <a:off x="0" y="0"/>
          <a:ext cx="0" cy="0"/>
          <a:chOff x="0" y="0"/>
          <a:chExt cx="0" cy="0"/>
        </a:xfrm>
      </p:grpSpPr>
      <p:sp>
        <p:nvSpPr>
          <p:cNvPr id="2" name="Text 0"/>
          <p:cNvSpPr/>
          <p:nvPr/>
        </p:nvSpPr>
        <p:spPr>
          <a:xfrm>
            <a:off x="812800" y="2008436"/>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THE VOLUME</a:t>
            </a:r>
            <a:endParaRPr lang="en-US" sz="1200" dirty="0"/>
          </a:p>
        </p:txBody>
      </p:sp>
      <p:sp>
        <p:nvSpPr>
          <p:cNvPr id="3" name="Text 1"/>
          <p:cNvSpPr/>
          <p:nvPr/>
        </p:nvSpPr>
        <p:spPr>
          <a:xfrm>
            <a:off x="2857500" y="2008436"/>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What one legal office absorbs</a:t>
            </a:r>
            <a:endParaRPr lang="en-US" sz="3800" dirty="0"/>
          </a:p>
        </p:txBody>
      </p:sp>
      <p:sp>
        <p:nvSpPr>
          <p:cNvPr id="4" name="Text 2"/>
          <p:cNvSpPr/>
          <p:nvPr/>
        </p:nvSpPr>
        <p:spPr>
          <a:xfrm>
            <a:off x="2857500" y="2815134"/>
            <a:ext cx="2681605" cy="685800"/>
          </a:xfrm>
          <a:prstGeom prst="rect">
            <a:avLst/>
          </a:prstGeom>
          <a:noFill/>
          <a:ln/>
        </p:spPr>
        <p:txBody>
          <a:bodyPr wrap="square" lIns="0" tIns="0" rIns="0" bIns="0" rtlCol="0" anchor="t">
            <a:normAutofit/>
          </a:bodyPr>
          <a:lstStyle/>
          <a:p>
            <a:pPr algn="l" indent="0" marL="0">
              <a:lnSpc>
                <a:spcPts val="5200"/>
              </a:lnSpc>
              <a:buNone/>
            </a:pPr>
            <a:r>
              <a:rPr lang="en-US" sz="5200" spc="-145" kern="0" dirty="0">
                <a:solidFill>
                  <a:srgbClr val="15181A"/>
                </a:solidFill>
                <a:latin typeface="Instrument Serif" pitchFamily="34" charset="0"/>
                <a:ea typeface="Instrument Serif" pitchFamily="34" charset="-122"/>
                <a:cs typeface="Instrument Serif" pitchFamily="34" charset="-120"/>
              </a:rPr>
              <a:t>60–140</a:t>
            </a:r>
            <a:endParaRPr lang="en-US" sz="5200" dirty="0"/>
          </a:p>
        </p:txBody>
      </p:sp>
      <p:sp>
        <p:nvSpPr>
          <p:cNvPr id="5" name="Text 3"/>
          <p:cNvSpPr/>
          <p:nvPr/>
        </p:nvSpPr>
        <p:spPr>
          <a:xfrm>
            <a:off x="2857500" y="3564434"/>
            <a:ext cx="2681605" cy="522585"/>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pages in a typical subcontract package</a:t>
            </a:r>
            <a:endParaRPr lang="en-US" sz="1350" dirty="0"/>
          </a:p>
        </p:txBody>
      </p:sp>
      <p:sp>
        <p:nvSpPr>
          <p:cNvPr id="6" name="Text 4"/>
          <p:cNvSpPr/>
          <p:nvPr/>
        </p:nvSpPr>
        <p:spPr>
          <a:xfrm>
            <a:off x="5816600" y="2815134"/>
            <a:ext cx="2681605" cy="685800"/>
          </a:xfrm>
          <a:prstGeom prst="rect">
            <a:avLst/>
          </a:prstGeom>
          <a:noFill/>
          <a:ln/>
        </p:spPr>
        <p:txBody>
          <a:bodyPr wrap="square" lIns="0" tIns="0" rIns="0" bIns="0" rtlCol="0" anchor="t">
            <a:normAutofit/>
          </a:bodyPr>
          <a:lstStyle/>
          <a:p>
            <a:pPr algn="l" indent="0" marL="0">
              <a:lnSpc>
                <a:spcPts val="5200"/>
              </a:lnSpc>
              <a:buNone/>
            </a:pPr>
            <a:r>
              <a:rPr lang="en-US" sz="5200" spc="-145" kern="0" dirty="0">
                <a:solidFill>
                  <a:srgbClr val="15181A"/>
                </a:solidFill>
                <a:latin typeface="Instrument Serif" pitchFamily="34" charset="0"/>
                <a:ea typeface="Instrument Serif" pitchFamily="34" charset="-122"/>
                <a:cs typeface="Instrument Serif" pitchFamily="34" charset="-120"/>
              </a:rPr>
              <a:t>3 days</a:t>
            </a:r>
            <a:endParaRPr lang="en-US" sz="5200" dirty="0"/>
          </a:p>
        </p:txBody>
      </p:sp>
      <p:sp>
        <p:nvSpPr>
          <p:cNvPr id="7" name="Text 5"/>
          <p:cNvSpPr/>
          <p:nvPr/>
        </p:nvSpPr>
        <p:spPr>
          <a:xfrm>
            <a:off x="5816600" y="3564434"/>
            <a:ext cx="2681605" cy="522585"/>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from terms arriving to signature, at the median</a:t>
            </a:r>
            <a:endParaRPr lang="en-US" sz="1350" dirty="0"/>
          </a:p>
        </p:txBody>
      </p:sp>
      <p:sp>
        <p:nvSpPr>
          <p:cNvPr id="8" name="Text 6"/>
          <p:cNvSpPr/>
          <p:nvPr/>
        </p:nvSpPr>
        <p:spPr>
          <a:xfrm>
            <a:off x="8775700" y="2815134"/>
            <a:ext cx="2681605" cy="685800"/>
          </a:xfrm>
          <a:prstGeom prst="rect">
            <a:avLst/>
          </a:prstGeom>
          <a:noFill/>
          <a:ln/>
        </p:spPr>
        <p:txBody>
          <a:bodyPr wrap="square" lIns="0" tIns="0" rIns="0" bIns="0" rtlCol="0" anchor="t">
            <a:normAutofit/>
          </a:bodyPr>
          <a:lstStyle/>
          <a:p>
            <a:pPr algn="l" indent="0" marL="0">
              <a:lnSpc>
                <a:spcPts val="5200"/>
              </a:lnSpc>
              <a:buNone/>
            </a:pPr>
            <a:r>
              <a:rPr lang="en-US" sz="5200" spc="-145" kern="0" dirty="0">
                <a:solidFill>
                  <a:srgbClr val="15181A"/>
                </a:solidFill>
                <a:latin typeface="Instrument Serif" pitchFamily="34" charset="0"/>
                <a:ea typeface="Instrument Serif" pitchFamily="34" charset="-122"/>
                <a:cs typeface="Instrument Serif" pitchFamily="34" charset="-120"/>
              </a:rPr>
              <a:t>1</a:t>
            </a:r>
            <a:endParaRPr lang="en-US" sz="5200" dirty="0"/>
          </a:p>
        </p:txBody>
      </p:sp>
      <p:sp>
        <p:nvSpPr>
          <p:cNvPr id="9" name="Text 7"/>
          <p:cNvSpPr/>
          <p:nvPr/>
        </p:nvSpPr>
        <p:spPr>
          <a:xfrm>
            <a:off x="8775700" y="3564434"/>
            <a:ext cx="2681605" cy="522585"/>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reviewer between that package and your signature line</a:t>
            </a:r>
            <a:endParaRPr lang="en-US" sz="1350" dirty="0"/>
          </a:p>
        </p:txBody>
      </p:sp>
      <p:sp>
        <p:nvSpPr>
          <p:cNvPr id="10" name="Text 8"/>
          <p:cNvSpPr/>
          <p:nvPr/>
        </p:nvSpPr>
        <p:spPr>
          <a:xfrm>
            <a:off x="2857500" y="4366419"/>
            <a:ext cx="8777351" cy="305296"/>
          </a:xfrm>
          <a:prstGeom prst="rect">
            <a:avLst/>
          </a:prstGeom>
          <a:noFill/>
          <a:ln/>
        </p:spPr>
        <p:txBody>
          <a:bodyPr wrap="square" lIns="0" tIns="0" rIns="0" bIns="0" rtlCol="0" anchor="t">
            <a:normAutofit/>
          </a:bodyPr>
          <a:lstStyle/>
          <a:p>
            <a:pPr algn="l" indent="0" marL="0">
              <a:lnSpc>
                <a:spcPts val="2204"/>
              </a:lnSpc>
              <a:buNone/>
            </a:pPr>
            <a:r>
              <a:rPr lang="en-US" sz="1450" dirty="0">
                <a:solidFill>
                  <a:srgbClr val="5F686D"/>
                </a:solidFill>
                <a:latin typeface="Instrument Sans" pitchFamily="34" charset="0"/>
                <a:ea typeface="Instrument Sans" pitchFamily="34" charset="-122"/>
                <a:cs typeface="Instrument Sans" pitchFamily="34" charset="-120"/>
              </a:rPr>
              <a:t>The arithmetic is not a criticism of the office. It is the reason the office cannot be the control.</a:t>
            </a:r>
            <a:endParaRPr lang="en-US" sz="1450" dirty="0"/>
          </a:p>
        </p:txBody>
      </p:sp>
      <p:pic>
        <p:nvPicPr>
          <p:cNvPr id="11"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2" name="Text 9"/>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3" name="Text 10"/>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PROBLEM</a:t>
            </a:r>
            <a:endParaRPr lang="en-US" sz="1100" dirty="0"/>
          </a:p>
        </p:txBody>
      </p:sp>
      <p:sp>
        <p:nvSpPr>
          <p:cNvPr id="14" name="Text 11"/>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1710581"/>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CASE RECORD</a:t>
            </a:r>
            <a:endParaRPr lang="en-US" sz="1200" dirty="0"/>
          </a:p>
        </p:txBody>
      </p:sp>
      <p:sp>
        <p:nvSpPr>
          <p:cNvPr id="3" name="Text 1"/>
          <p:cNvSpPr/>
          <p:nvPr/>
        </p:nvSpPr>
        <p:spPr>
          <a:xfrm>
            <a:off x="2857500" y="1710581"/>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One clause, one project</a:t>
            </a:r>
            <a:endParaRPr lang="en-US" sz="3800" dirty="0"/>
          </a:p>
        </p:txBody>
      </p:sp>
      <p:sp>
        <p:nvSpPr>
          <p:cNvPr id="4" name="Text 2"/>
          <p:cNvSpPr/>
          <p:nvPr/>
        </p:nvSpPr>
        <p:spPr>
          <a:xfrm>
            <a:off x="2857500" y="2517279"/>
            <a:ext cx="4384537" cy="2452291"/>
          </a:xfrm>
          <a:prstGeom prst="rect">
            <a:avLst/>
          </a:prstGeom>
          <a:noFill/>
          <a:ln/>
        </p:spPr>
        <p:txBody>
          <a:bodyPr wrap="square" lIns="0" tIns="0" rIns="0" bIns="0" rtlCol="0" anchor="t">
            <a:normAutofit/>
          </a:bodyPr>
          <a:lstStyle/>
          <a:p>
            <a:pPr algn="l" indent="0" marL="0">
              <a:lnSpc>
                <a:spcPts val="2403"/>
              </a:lnSpc>
              <a:buNone/>
            </a:pPr>
            <a:r>
              <a:rPr lang="en-US" sz="1550" dirty="0">
                <a:solidFill>
                  <a:srgbClr val="3B4147"/>
                </a:solidFill>
                <a:latin typeface="Instrument Sans" pitchFamily="34" charset="0"/>
                <a:ea typeface="Instrument Sans" pitchFamily="34" charset="-122"/>
                <a:cs typeface="Instrument Sans" pitchFamily="34" charset="-120"/>
              </a:rPr>
              <a:t>A mid-size general contractor signed a subcontract carrying a no-damages-for-delay provision. The notice requirement sat in a different article entirely: seven days. Owner design changes pushed the schedule 40 days. The claim was denied on notice, not on merit. They had seven days and took thirty.</a:t>
            </a:r>
            <a:endParaRPr lang="en-US" sz="1550" dirty="0"/>
          </a:p>
        </p:txBody>
      </p:sp>
      <p:sp>
        <p:nvSpPr>
          <p:cNvPr id="5" name="Shape 3"/>
          <p:cNvSpPr/>
          <p:nvPr/>
        </p:nvSpPr>
        <p:spPr>
          <a:xfrm>
            <a:off x="7469932" y="2517279"/>
            <a:ext cx="6350" cy="2426891"/>
          </a:xfrm>
          <a:prstGeom prst="rect">
            <a:avLst/>
          </a:prstGeom>
          <a:solidFill>
            <a:srgbClr val="DDD6CB"/>
          </a:solidFill>
          <a:ln/>
        </p:spPr>
      </p:sp>
      <p:sp>
        <p:nvSpPr>
          <p:cNvPr id="6" name="Text 4"/>
          <p:cNvSpPr/>
          <p:nvPr/>
        </p:nvSpPr>
        <p:spPr>
          <a:xfrm>
            <a:off x="7831882" y="2517279"/>
            <a:ext cx="3653738" cy="190500"/>
          </a:xfrm>
          <a:prstGeom prst="rect">
            <a:avLst/>
          </a:prstGeom>
          <a:noFill/>
          <a:ln/>
        </p:spPr>
        <p:txBody>
          <a:bodyPr wrap="square" lIns="0" tIns="0" rIns="0" bIns="0" rtlCol="0" anchor="t">
            <a:normAutofit/>
          </a:bodyPr>
          <a:lstStyle/>
          <a:p>
            <a:pPr algn="l" indent="0" marL="0">
              <a:lnSpc>
                <a:spcPts val="1300"/>
              </a:lnSpc>
              <a:buNone/>
            </a:pPr>
            <a:r>
              <a:rPr lang="en-US" sz="1000" spc="150" kern="0" dirty="0">
                <a:solidFill>
                  <a:srgbClr val="A93A16"/>
                </a:solidFill>
                <a:latin typeface="JetBrains Mono" pitchFamily="34" charset="0"/>
                <a:ea typeface="JetBrains Mono" pitchFamily="34" charset="-122"/>
                <a:cs typeface="JetBrains Mono" pitchFamily="34" charset="-120"/>
              </a:rPr>
              <a:t>LANGUAGE</a:t>
            </a:r>
            <a:endParaRPr lang="en-US" sz="1000" dirty="0"/>
          </a:p>
        </p:txBody>
      </p:sp>
      <p:sp>
        <p:nvSpPr>
          <p:cNvPr id="7" name="Text 5"/>
          <p:cNvSpPr/>
          <p:nvPr/>
        </p:nvSpPr>
        <p:spPr>
          <a:xfrm>
            <a:off x="7831882" y="2733179"/>
            <a:ext cx="3653738" cy="292398"/>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Standard, not a trap</a:t>
            </a:r>
            <a:endParaRPr lang="en-US" sz="1450" dirty="0"/>
          </a:p>
        </p:txBody>
      </p:sp>
      <p:sp>
        <p:nvSpPr>
          <p:cNvPr id="8" name="Text 6"/>
          <p:cNvSpPr/>
          <p:nvPr/>
        </p:nvSpPr>
        <p:spPr>
          <a:xfrm>
            <a:off x="7831882" y="3165277"/>
            <a:ext cx="3653738" cy="190500"/>
          </a:xfrm>
          <a:prstGeom prst="rect">
            <a:avLst/>
          </a:prstGeom>
          <a:noFill/>
          <a:ln/>
        </p:spPr>
        <p:txBody>
          <a:bodyPr wrap="square" lIns="0" tIns="0" rIns="0" bIns="0" rtlCol="0" anchor="t">
            <a:normAutofit/>
          </a:bodyPr>
          <a:lstStyle/>
          <a:p>
            <a:pPr algn="l" indent="0" marL="0">
              <a:lnSpc>
                <a:spcPts val="1300"/>
              </a:lnSpc>
              <a:buNone/>
            </a:pPr>
            <a:r>
              <a:rPr lang="en-US" sz="1000" spc="150" kern="0" dirty="0">
                <a:solidFill>
                  <a:srgbClr val="A93A16"/>
                </a:solidFill>
                <a:latin typeface="JetBrains Mono" pitchFamily="34" charset="0"/>
                <a:ea typeface="JetBrains Mono" pitchFamily="34" charset="-122"/>
                <a:cs typeface="JetBrains Mono" pitchFamily="34" charset="-120"/>
              </a:rPr>
              <a:t>VISIBILITY</a:t>
            </a:r>
            <a:endParaRPr lang="en-US" sz="1000" dirty="0"/>
          </a:p>
        </p:txBody>
      </p:sp>
      <p:sp>
        <p:nvSpPr>
          <p:cNvPr id="9" name="Text 7"/>
          <p:cNvSpPr/>
          <p:nvPr/>
        </p:nvSpPr>
        <p:spPr>
          <a:xfrm>
            <a:off x="7831882" y="3381177"/>
            <a:ext cx="3653738" cy="292398"/>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Two articles had to be read together</a:t>
            </a:r>
            <a:endParaRPr lang="en-US" sz="1450" dirty="0"/>
          </a:p>
        </p:txBody>
      </p:sp>
      <p:sp>
        <p:nvSpPr>
          <p:cNvPr id="10" name="Text 8"/>
          <p:cNvSpPr/>
          <p:nvPr/>
        </p:nvSpPr>
        <p:spPr>
          <a:xfrm>
            <a:off x="7831882" y="3813274"/>
            <a:ext cx="3653738" cy="190500"/>
          </a:xfrm>
          <a:prstGeom prst="rect">
            <a:avLst/>
          </a:prstGeom>
          <a:noFill/>
          <a:ln/>
        </p:spPr>
        <p:txBody>
          <a:bodyPr wrap="square" lIns="0" tIns="0" rIns="0" bIns="0" rtlCol="0" anchor="t">
            <a:normAutofit/>
          </a:bodyPr>
          <a:lstStyle/>
          <a:p>
            <a:pPr algn="l" indent="0" marL="0">
              <a:lnSpc>
                <a:spcPts val="1300"/>
              </a:lnSpc>
              <a:buNone/>
            </a:pPr>
            <a:r>
              <a:rPr lang="en-US" sz="1000" spc="150" kern="0" dirty="0">
                <a:solidFill>
                  <a:srgbClr val="A93A16"/>
                </a:solidFill>
                <a:latin typeface="JetBrains Mono" pitchFamily="34" charset="0"/>
                <a:ea typeface="JetBrains Mono" pitchFamily="34" charset="-122"/>
                <a:cs typeface="JetBrains Mono" pitchFamily="34" charset="-120"/>
              </a:rPr>
              <a:t>COST</a:t>
            </a:r>
            <a:endParaRPr lang="en-US" sz="1000" dirty="0"/>
          </a:p>
        </p:txBody>
      </p:sp>
      <p:sp>
        <p:nvSpPr>
          <p:cNvPr id="11" name="Text 9"/>
          <p:cNvSpPr/>
          <p:nvPr/>
        </p:nvSpPr>
        <p:spPr>
          <a:xfrm>
            <a:off x="7831882" y="4029174"/>
            <a:ext cx="3653738" cy="292398"/>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The entire delay, unrecoverable</a:t>
            </a:r>
            <a:endParaRPr lang="en-US" sz="1450" dirty="0"/>
          </a:p>
        </p:txBody>
      </p:sp>
      <p:sp>
        <p:nvSpPr>
          <p:cNvPr id="12" name="Text 10"/>
          <p:cNvSpPr/>
          <p:nvPr/>
        </p:nvSpPr>
        <p:spPr>
          <a:xfrm>
            <a:off x="7831882" y="4461272"/>
            <a:ext cx="3653738" cy="190500"/>
          </a:xfrm>
          <a:prstGeom prst="rect">
            <a:avLst/>
          </a:prstGeom>
          <a:noFill/>
          <a:ln/>
        </p:spPr>
        <p:txBody>
          <a:bodyPr wrap="square" lIns="0" tIns="0" rIns="0" bIns="0" rtlCol="0" anchor="t">
            <a:normAutofit/>
          </a:bodyPr>
          <a:lstStyle/>
          <a:p>
            <a:pPr algn="l" indent="0" marL="0">
              <a:lnSpc>
                <a:spcPts val="1300"/>
              </a:lnSpc>
              <a:buNone/>
            </a:pPr>
            <a:r>
              <a:rPr lang="en-US" sz="1000" spc="150" kern="0" dirty="0">
                <a:solidFill>
                  <a:srgbClr val="A93A16"/>
                </a:solidFill>
                <a:latin typeface="JetBrains Mono" pitchFamily="34" charset="0"/>
                <a:ea typeface="JetBrains Mono" pitchFamily="34" charset="-122"/>
                <a:cs typeface="JetBrains Mono" pitchFamily="34" charset="-120"/>
              </a:rPr>
              <a:t>TIME TO CATCH</a:t>
            </a:r>
            <a:endParaRPr lang="en-US" sz="1000" dirty="0"/>
          </a:p>
        </p:txBody>
      </p:sp>
      <p:sp>
        <p:nvSpPr>
          <p:cNvPr id="13" name="Text 11"/>
          <p:cNvSpPr/>
          <p:nvPr/>
        </p:nvSpPr>
        <p:spPr>
          <a:xfrm>
            <a:off x="7831882" y="4677172"/>
            <a:ext cx="3653738" cy="292398"/>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Four minutes, if you knew to look</a:t>
            </a:r>
            <a:endParaRPr lang="en-US" sz="1450" dirty="0"/>
          </a:p>
        </p:txBody>
      </p:sp>
      <p:pic>
        <p:nvPicPr>
          <p:cNvPr id="14"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5" name="Text 12"/>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6" name="Text 13"/>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PROBLEM</a:t>
            </a:r>
            <a:endParaRPr lang="en-US" sz="1100" dirty="0"/>
          </a:p>
        </p:txBody>
      </p:sp>
      <p:sp>
        <p:nvSpPr>
          <p:cNvPr id="17" name="Text 14"/>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E9E1"/>
        </a:solidFill>
      </p:bgPr>
    </p:bg>
    <p:spTree>
      <p:nvGrpSpPr>
        <p:cNvPr id="1" name=""/>
        <p:cNvGrpSpPr/>
        <p:nvPr/>
      </p:nvGrpSpPr>
      <p:grpSpPr>
        <a:xfrm>
          <a:off x="0" y="0"/>
          <a:ext cx="0" cy="0"/>
          <a:chOff x="0" y="0"/>
          <a:chExt cx="0" cy="0"/>
        </a:xfrm>
      </p:grpSpPr>
      <p:sp>
        <p:nvSpPr>
          <p:cNvPr id="2" name="Text 0"/>
          <p:cNvSpPr/>
          <p:nvPr/>
        </p:nvSpPr>
        <p:spPr>
          <a:xfrm>
            <a:off x="812800" y="1693714"/>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THE CALENDAR</a:t>
            </a:r>
            <a:endParaRPr lang="en-US" sz="1200" dirty="0"/>
          </a:p>
        </p:txBody>
      </p:sp>
      <p:sp>
        <p:nvSpPr>
          <p:cNvPr id="3" name="Text 1"/>
          <p:cNvSpPr/>
          <p:nvPr/>
        </p:nvSpPr>
        <p:spPr>
          <a:xfrm>
            <a:off x="2857500" y="1693714"/>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Why it gets signed anyway</a:t>
            </a:r>
            <a:endParaRPr lang="en-US" sz="3800" dirty="0"/>
          </a:p>
        </p:txBody>
      </p:sp>
      <p:sp>
        <p:nvSpPr>
          <p:cNvPr id="4" name="Shape 2"/>
          <p:cNvSpPr/>
          <p:nvPr/>
        </p:nvSpPr>
        <p:spPr>
          <a:xfrm>
            <a:off x="2857500" y="2503587"/>
            <a:ext cx="8521700" cy="0"/>
          </a:xfrm>
          <a:prstGeom prst="line">
            <a:avLst/>
          </a:prstGeom>
          <a:noFill/>
          <a:ln w="6350">
            <a:solidFill>
              <a:srgbClr val="DDD6CB"/>
            </a:solidFill>
            <a:prstDash val="solid"/>
          </a:ln>
        </p:spPr>
      </p:sp>
      <p:sp>
        <p:nvSpPr>
          <p:cNvPr id="5" name="Text 3"/>
          <p:cNvSpPr/>
          <p:nvPr/>
        </p:nvSpPr>
        <p:spPr>
          <a:xfrm>
            <a:off x="2857500" y="2646462"/>
            <a:ext cx="2419985" cy="577850"/>
          </a:xfrm>
          <a:prstGeom prst="rect">
            <a:avLst/>
          </a:prstGeom>
          <a:noFill/>
          <a:ln/>
        </p:spPr>
        <p:txBody>
          <a:bodyPr wrap="square" lIns="0" tIns="0" rIns="0" bIns="0" rtlCol="0" anchor="t">
            <a:normAutofit/>
          </a:bodyPr>
          <a:lstStyle/>
          <a:p>
            <a:pPr algn="l" indent="0" marL="0">
              <a:lnSpc>
                <a:spcPts val="2016"/>
              </a:lnSpc>
              <a:buNone/>
            </a:pPr>
            <a:r>
              <a:rPr lang="en-US" sz="1800" spc="-50" kern="0" dirty="0">
                <a:solidFill>
                  <a:srgbClr val="15181A"/>
                </a:solidFill>
                <a:latin typeface="Instrument Serif" pitchFamily="34" charset="0"/>
                <a:ea typeface="Instrument Serif" pitchFamily="34" charset="-122"/>
                <a:cs typeface="Instrument Serif" pitchFamily="34" charset="-120"/>
              </a:rPr>
              <a:t>Seventy-two hours</a:t>
            </a:r>
            <a:endParaRPr lang="en-US" sz="1800" dirty="0"/>
          </a:p>
        </p:txBody>
      </p:sp>
      <p:sp>
        <p:nvSpPr>
          <p:cNvPr id="6" name="Text 4"/>
          <p:cNvSpPr/>
          <p:nvPr/>
        </p:nvSpPr>
        <p:spPr>
          <a:xfrm>
            <a:off x="5511800" y="2646462"/>
            <a:ext cx="6043422"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Terms arrive three days before the bid goes in, with nine other packages open.</a:t>
            </a:r>
            <a:endParaRPr lang="en-US" sz="1450" dirty="0"/>
          </a:p>
        </p:txBody>
      </p:sp>
      <p:sp>
        <p:nvSpPr>
          <p:cNvPr id="7" name="Shape 5"/>
          <p:cNvSpPr/>
          <p:nvPr/>
        </p:nvSpPr>
        <p:spPr>
          <a:xfrm>
            <a:off x="2857500" y="3367187"/>
            <a:ext cx="8521700" cy="0"/>
          </a:xfrm>
          <a:prstGeom prst="line">
            <a:avLst/>
          </a:prstGeom>
          <a:noFill/>
          <a:ln w="6350">
            <a:solidFill>
              <a:srgbClr val="DDD6CB"/>
            </a:solidFill>
            <a:prstDash val="solid"/>
          </a:ln>
        </p:spPr>
      </p:sp>
      <p:sp>
        <p:nvSpPr>
          <p:cNvPr id="8" name="Text 6"/>
          <p:cNvSpPr/>
          <p:nvPr/>
        </p:nvSpPr>
        <p:spPr>
          <a:xfrm>
            <a:off x="2857500" y="3510062"/>
            <a:ext cx="2419985" cy="301625"/>
          </a:xfrm>
          <a:prstGeom prst="rect">
            <a:avLst/>
          </a:prstGeom>
          <a:noFill/>
          <a:ln/>
        </p:spPr>
        <p:txBody>
          <a:bodyPr wrap="square" lIns="0" tIns="0" rIns="0" bIns="0" rtlCol="0" anchor="t">
            <a:normAutofit/>
          </a:bodyPr>
          <a:lstStyle/>
          <a:p>
            <a:pPr algn="l" indent="0" marL="0">
              <a:lnSpc>
                <a:spcPts val="2016"/>
              </a:lnSpc>
              <a:buNone/>
            </a:pPr>
            <a:r>
              <a:rPr lang="en-US" sz="1800" spc="-50" kern="0" dirty="0">
                <a:solidFill>
                  <a:srgbClr val="15181A"/>
                </a:solidFill>
                <a:latin typeface="Instrument Serif" pitchFamily="34" charset="0"/>
                <a:ea typeface="Instrument Serif" pitchFamily="34" charset="-122"/>
                <a:cs typeface="Instrument Serif" pitchFamily="34" charset="-120"/>
              </a:rPr>
              <a:t>More than the margin</a:t>
            </a:r>
            <a:endParaRPr lang="en-US" sz="1800" dirty="0"/>
          </a:p>
        </p:txBody>
      </p:sp>
      <p:sp>
        <p:nvSpPr>
          <p:cNvPr id="9" name="Text 7"/>
          <p:cNvSpPr/>
          <p:nvPr/>
        </p:nvSpPr>
        <p:spPr>
          <a:xfrm>
            <a:off x="5511800" y="3510062"/>
            <a:ext cx="6043422" cy="301625"/>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Outside counsel costs more per review than the job itself clears.</a:t>
            </a:r>
            <a:endParaRPr lang="en-US" sz="1450" dirty="0"/>
          </a:p>
        </p:txBody>
      </p:sp>
      <p:sp>
        <p:nvSpPr>
          <p:cNvPr id="10" name="Shape 8"/>
          <p:cNvSpPr/>
          <p:nvPr/>
        </p:nvSpPr>
        <p:spPr>
          <a:xfrm>
            <a:off x="2857500" y="3954562"/>
            <a:ext cx="8521700" cy="0"/>
          </a:xfrm>
          <a:prstGeom prst="line">
            <a:avLst/>
          </a:prstGeom>
          <a:noFill/>
          <a:ln w="6350">
            <a:solidFill>
              <a:srgbClr val="DDD6CB"/>
            </a:solidFill>
            <a:prstDash val="solid"/>
          </a:ln>
        </p:spPr>
      </p:sp>
      <p:sp>
        <p:nvSpPr>
          <p:cNvPr id="11" name="Text 9"/>
          <p:cNvSpPr/>
          <p:nvPr/>
        </p:nvSpPr>
        <p:spPr>
          <a:xfrm>
            <a:off x="2857500" y="4097437"/>
            <a:ext cx="2419985" cy="301625"/>
          </a:xfrm>
          <a:prstGeom prst="rect">
            <a:avLst/>
          </a:prstGeom>
          <a:noFill/>
          <a:ln/>
        </p:spPr>
        <p:txBody>
          <a:bodyPr wrap="square" lIns="0" tIns="0" rIns="0" bIns="0" rtlCol="0" anchor="t">
            <a:normAutofit/>
          </a:bodyPr>
          <a:lstStyle/>
          <a:p>
            <a:pPr algn="l" indent="0" marL="0">
              <a:lnSpc>
                <a:spcPts val="2016"/>
              </a:lnSpc>
              <a:buNone/>
            </a:pPr>
            <a:r>
              <a:rPr lang="en-US" sz="1800" spc="-50" kern="0" dirty="0">
                <a:solidFill>
                  <a:srgbClr val="15181A"/>
                </a:solidFill>
                <a:latin typeface="Instrument Serif" pitchFamily="34" charset="0"/>
                <a:ea typeface="Instrument Serif" pitchFamily="34" charset="-122"/>
                <a:cs typeface="Instrument Serif" pitchFamily="34" charset="-120"/>
              </a:rPr>
              <a:t>Across articles</a:t>
            </a:r>
            <a:endParaRPr lang="en-US" sz="1800" dirty="0"/>
          </a:p>
        </p:txBody>
      </p:sp>
      <p:sp>
        <p:nvSpPr>
          <p:cNvPr id="12" name="Text 10"/>
          <p:cNvSpPr/>
          <p:nvPr/>
        </p:nvSpPr>
        <p:spPr>
          <a:xfrm>
            <a:off x="5511800" y="4097437"/>
            <a:ext cx="6043422" cy="301625"/>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Risk language migrates between sections, so a linear read misses it.</a:t>
            </a:r>
            <a:endParaRPr lang="en-US" sz="1450" dirty="0"/>
          </a:p>
        </p:txBody>
      </p:sp>
      <p:sp>
        <p:nvSpPr>
          <p:cNvPr id="13" name="Shape 11"/>
          <p:cNvSpPr/>
          <p:nvPr/>
        </p:nvSpPr>
        <p:spPr>
          <a:xfrm>
            <a:off x="2857500" y="4541937"/>
            <a:ext cx="8521700" cy="0"/>
          </a:xfrm>
          <a:prstGeom prst="line">
            <a:avLst/>
          </a:prstGeom>
          <a:noFill/>
          <a:ln w="6350">
            <a:solidFill>
              <a:srgbClr val="DDD6CB"/>
            </a:solidFill>
            <a:prstDash val="solid"/>
          </a:ln>
        </p:spPr>
      </p:sp>
      <p:sp>
        <p:nvSpPr>
          <p:cNvPr id="14" name="Text 12"/>
          <p:cNvSpPr/>
          <p:nvPr/>
        </p:nvSpPr>
        <p:spPr>
          <a:xfrm>
            <a:off x="2857500" y="4684812"/>
            <a:ext cx="2419985" cy="301625"/>
          </a:xfrm>
          <a:prstGeom prst="rect">
            <a:avLst/>
          </a:prstGeom>
          <a:noFill/>
          <a:ln/>
        </p:spPr>
        <p:txBody>
          <a:bodyPr wrap="square" lIns="0" tIns="0" rIns="0" bIns="0" rtlCol="0" anchor="t">
            <a:normAutofit/>
          </a:bodyPr>
          <a:lstStyle/>
          <a:p>
            <a:pPr algn="l" indent="0" marL="0">
              <a:lnSpc>
                <a:spcPts val="2016"/>
              </a:lnSpc>
              <a:buNone/>
            </a:pPr>
            <a:r>
              <a:rPr lang="en-US" sz="1800" spc="-50" kern="0" dirty="0">
                <a:solidFill>
                  <a:srgbClr val="15181A"/>
                </a:solidFill>
                <a:latin typeface="Instrument Serif" pitchFamily="34" charset="0"/>
                <a:ea typeface="Instrument Serif" pitchFamily="34" charset="-122"/>
                <a:cs typeface="Instrument Serif" pitchFamily="34" charset="-120"/>
              </a:rPr>
              <a:t>After the leverage</a:t>
            </a:r>
            <a:endParaRPr lang="en-US" sz="1800" dirty="0"/>
          </a:p>
        </p:txBody>
      </p:sp>
      <p:sp>
        <p:nvSpPr>
          <p:cNvPr id="15" name="Text 13"/>
          <p:cNvSpPr/>
          <p:nvPr/>
        </p:nvSpPr>
        <p:spPr>
          <a:xfrm>
            <a:off x="5511800" y="4684812"/>
            <a:ext cx="6043422" cy="301625"/>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By the time a package reaches legal, the terms are effectively set.</a:t>
            </a:r>
            <a:endParaRPr lang="en-US" sz="1450" dirty="0"/>
          </a:p>
        </p:txBody>
      </p:sp>
      <p:pic>
        <p:nvPicPr>
          <p:cNvPr id="16"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7" name="Text 14"/>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8" name="Text 15"/>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PROBLEM</a:t>
            </a:r>
            <a:endParaRPr lang="en-US" sz="1100" dirty="0"/>
          </a:p>
        </p:txBody>
      </p:sp>
      <p:sp>
        <p:nvSpPr>
          <p:cNvPr id="19" name="Text 16"/>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1646486"/>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THE PRODUCT</a:t>
            </a:r>
            <a:endParaRPr lang="en-US" sz="1200" dirty="0"/>
          </a:p>
        </p:txBody>
      </p:sp>
      <p:sp>
        <p:nvSpPr>
          <p:cNvPr id="3" name="Text 1"/>
          <p:cNvSpPr/>
          <p:nvPr/>
        </p:nvSpPr>
        <p:spPr>
          <a:xfrm>
            <a:off x="2857500" y="1646486"/>
            <a:ext cx="7456170"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Ridgeclause reads all of it in four minutes</a:t>
            </a:r>
            <a:endParaRPr lang="en-US" sz="3800" dirty="0"/>
          </a:p>
        </p:txBody>
      </p:sp>
      <p:sp>
        <p:nvSpPr>
          <p:cNvPr id="4" name="Text 2"/>
          <p:cNvSpPr/>
          <p:nvPr/>
        </p:nvSpPr>
        <p:spPr>
          <a:xfrm>
            <a:off x="2857500" y="2453184"/>
            <a:ext cx="4498944" cy="2161084"/>
          </a:xfrm>
          <a:prstGeom prst="rect">
            <a:avLst/>
          </a:prstGeom>
          <a:noFill/>
          <a:ln/>
        </p:spPr>
        <p:txBody>
          <a:bodyPr wrap="square" lIns="0" tIns="0" rIns="0" bIns="0" rtlCol="0" anchor="t">
            <a:normAutofit/>
          </a:bodyPr>
          <a:lstStyle/>
          <a:p>
            <a:pPr algn="l" indent="0" marL="0">
              <a:lnSpc>
                <a:spcPts val="2403"/>
              </a:lnSpc>
              <a:buNone/>
            </a:pPr>
            <a:r>
              <a:rPr lang="en-US" sz="1550" dirty="0">
                <a:solidFill>
                  <a:srgbClr val="3B4147"/>
                </a:solidFill>
                <a:latin typeface="Instrument Sans" pitchFamily="34" charset="0"/>
                <a:ea typeface="Instrument Sans" pitchFamily="34" charset="-122"/>
                <a:cs typeface="Instrument Sans" pitchFamily="34" charset="-120"/>
              </a:rPr>
              <a:t>Upload the subcontract. Ridgeclause reads every page, flags the provisions that shift risk onto Fenwick &amp; Vale, and separates what is negotiable in this market from what nobody wins. Back comes a marked-up PDF and a one-page summary the project team can act on before the bid goes in.</a:t>
            </a:r>
            <a:endParaRPr lang="en-US" sz="1550" dirty="0"/>
          </a:p>
        </p:txBody>
      </p:sp>
      <p:sp>
        <p:nvSpPr>
          <p:cNvPr id="5" name="Shape 3"/>
          <p:cNvSpPr/>
          <p:nvPr/>
        </p:nvSpPr>
        <p:spPr>
          <a:xfrm>
            <a:off x="7590532" y="2453184"/>
            <a:ext cx="0" cy="533995"/>
          </a:xfrm>
          <a:prstGeom prst="line">
            <a:avLst/>
          </a:prstGeom>
          <a:noFill/>
          <a:ln w="19050">
            <a:solidFill>
              <a:srgbClr val="C8481F"/>
            </a:solidFill>
            <a:prstDash val="solid"/>
          </a:ln>
        </p:spPr>
      </p:sp>
      <p:sp>
        <p:nvSpPr>
          <p:cNvPr id="6" name="Text 4"/>
          <p:cNvSpPr/>
          <p:nvPr/>
        </p:nvSpPr>
        <p:spPr>
          <a:xfrm>
            <a:off x="7752457" y="2453184"/>
            <a:ext cx="3735545" cy="559395"/>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Trained on subcontracts, not general legal text</a:t>
            </a:r>
            <a:endParaRPr lang="en-US" sz="1450" dirty="0"/>
          </a:p>
        </p:txBody>
      </p:sp>
      <p:sp>
        <p:nvSpPr>
          <p:cNvPr id="7" name="Shape 5"/>
          <p:cNvSpPr/>
          <p:nvPr/>
        </p:nvSpPr>
        <p:spPr>
          <a:xfrm>
            <a:off x="7590532" y="3126879"/>
            <a:ext cx="0" cy="533995"/>
          </a:xfrm>
          <a:prstGeom prst="line">
            <a:avLst/>
          </a:prstGeom>
          <a:noFill/>
          <a:ln w="19050">
            <a:solidFill>
              <a:srgbClr val="C8481F"/>
            </a:solidFill>
            <a:prstDash val="solid"/>
          </a:ln>
        </p:spPr>
      </p:sp>
      <p:sp>
        <p:nvSpPr>
          <p:cNvPr id="8" name="Text 6"/>
          <p:cNvSpPr/>
          <p:nvPr/>
        </p:nvSpPr>
        <p:spPr>
          <a:xfrm>
            <a:off x="7752457" y="3126879"/>
            <a:ext cx="3735545" cy="559395"/>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Flags ranked by what the clause actually costs</a:t>
            </a:r>
            <a:endParaRPr lang="en-US" sz="1450" dirty="0"/>
          </a:p>
        </p:txBody>
      </p:sp>
      <p:sp>
        <p:nvSpPr>
          <p:cNvPr id="9" name="Shape 7"/>
          <p:cNvSpPr/>
          <p:nvPr/>
        </p:nvSpPr>
        <p:spPr>
          <a:xfrm>
            <a:off x="7590532" y="3800574"/>
            <a:ext cx="0" cy="533995"/>
          </a:xfrm>
          <a:prstGeom prst="line">
            <a:avLst/>
          </a:prstGeom>
          <a:noFill/>
          <a:ln w="19050">
            <a:solidFill>
              <a:srgbClr val="C8481F"/>
            </a:solidFill>
            <a:prstDash val="solid"/>
          </a:ln>
        </p:spPr>
      </p:sp>
      <p:sp>
        <p:nvSpPr>
          <p:cNvPr id="10" name="Text 8"/>
          <p:cNvSpPr/>
          <p:nvPr/>
        </p:nvSpPr>
        <p:spPr>
          <a:xfrm>
            <a:off x="7752457" y="3800574"/>
            <a:ext cx="3735545" cy="559395"/>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Shows the fallback language that has held elsewhere</a:t>
            </a:r>
            <a:endParaRPr lang="en-US" sz="1450" dirty="0"/>
          </a:p>
        </p:txBody>
      </p:sp>
      <p:sp>
        <p:nvSpPr>
          <p:cNvPr id="11" name="Shape 9"/>
          <p:cNvSpPr/>
          <p:nvPr/>
        </p:nvSpPr>
        <p:spPr>
          <a:xfrm>
            <a:off x="7590532" y="4474270"/>
            <a:ext cx="0" cy="533995"/>
          </a:xfrm>
          <a:prstGeom prst="line">
            <a:avLst/>
          </a:prstGeom>
          <a:noFill/>
          <a:ln w="19050">
            <a:solidFill>
              <a:srgbClr val="C8481F"/>
            </a:solidFill>
            <a:prstDash val="solid"/>
          </a:ln>
        </p:spPr>
      </p:sp>
      <p:sp>
        <p:nvSpPr>
          <p:cNvPr id="12" name="Text 10"/>
          <p:cNvSpPr/>
          <p:nvPr/>
        </p:nvSpPr>
        <p:spPr>
          <a:xfrm>
            <a:off x="7752457" y="4474270"/>
            <a:ext cx="3735545" cy="559395"/>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15181A"/>
                </a:solidFill>
                <a:latin typeface="Instrument Sans" pitchFamily="34" charset="0"/>
                <a:ea typeface="Instrument Sans" pitchFamily="34" charset="-122"/>
                <a:cs typeface="Instrument Sans" pitchFamily="34" charset="-120"/>
              </a:rPr>
              <a:t>Answers in minutes, not the three days you do not have</a:t>
            </a:r>
            <a:endParaRPr lang="en-US" sz="1450" dirty="0"/>
          </a:p>
        </p:txBody>
      </p:sp>
      <p:pic>
        <p:nvPicPr>
          <p:cNvPr id="13"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4" name="Text 11"/>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5" name="Text 12"/>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PRODUCT</a:t>
            </a:r>
            <a:endParaRPr lang="en-US" sz="1100" dirty="0"/>
          </a:p>
        </p:txBody>
      </p:sp>
      <p:sp>
        <p:nvSpPr>
          <p:cNvPr id="16" name="Text 13"/>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E9E1"/>
        </a:solidFill>
      </p:bgPr>
    </p:bg>
    <p:spTree>
      <p:nvGrpSpPr>
        <p:cNvPr id="1" name=""/>
        <p:cNvGrpSpPr/>
        <p:nvPr/>
      </p:nvGrpSpPr>
      <p:grpSpPr>
        <a:xfrm>
          <a:off x="0" y="0"/>
          <a:ext cx="0" cy="0"/>
          <a:chOff x="0" y="0"/>
          <a:chExt cx="0" cy="0"/>
        </a:xfrm>
      </p:grpSpPr>
      <p:sp>
        <p:nvSpPr>
          <p:cNvPr id="2" name="Text 0"/>
          <p:cNvSpPr/>
          <p:nvPr/>
        </p:nvSpPr>
        <p:spPr>
          <a:xfrm>
            <a:off x="812800" y="1689150"/>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THE PROCESS</a:t>
            </a:r>
            <a:endParaRPr lang="en-US" sz="1200" dirty="0"/>
          </a:p>
        </p:txBody>
      </p:sp>
      <p:sp>
        <p:nvSpPr>
          <p:cNvPr id="3" name="Text 1"/>
          <p:cNvSpPr/>
          <p:nvPr/>
        </p:nvSpPr>
        <p:spPr>
          <a:xfrm>
            <a:off x="2857500" y="1689150"/>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Where it sits in your process</a:t>
            </a:r>
            <a:endParaRPr lang="en-US" sz="3800" dirty="0"/>
          </a:p>
        </p:txBody>
      </p:sp>
      <p:sp>
        <p:nvSpPr>
          <p:cNvPr id="4" name="Text 2"/>
          <p:cNvSpPr/>
          <p:nvPr/>
        </p:nvSpPr>
        <p:spPr>
          <a:xfrm>
            <a:off x="2857500" y="2556173"/>
            <a:ext cx="381000" cy="24001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A93A16"/>
                </a:solidFill>
                <a:latin typeface="JetBrains Mono" pitchFamily="34" charset="0"/>
                <a:ea typeface="JetBrains Mono" pitchFamily="34" charset="-122"/>
                <a:cs typeface="JetBrains Mono" pitchFamily="34" charset="-120"/>
              </a:rPr>
              <a:t>01</a:t>
            </a:r>
            <a:endParaRPr lang="en-US" sz="1300" dirty="0"/>
          </a:p>
        </p:txBody>
      </p:sp>
      <p:sp>
        <p:nvSpPr>
          <p:cNvPr id="5" name="Text 3"/>
          <p:cNvSpPr/>
          <p:nvPr/>
        </p:nvSpPr>
        <p:spPr>
          <a:xfrm>
            <a:off x="3416300" y="2495848"/>
            <a:ext cx="1511300" cy="309860"/>
          </a:xfrm>
          <a:prstGeom prst="rect">
            <a:avLst/>
          </a:prstGeom>
          <a:noFill/>
          <a:ln/>
        </p:spPr>
        <p:txBody>
          <a:bodyPr wrap="square" lIns="0" tIns="0" rIns="0" bIns="0" rtlCol="0" anchor="t">
            <a:normAutofit/>
          </a:bodyPr>
          <a:lstStyle/>
          <a:p>
            <a:pPr algn="l" indent="0" marL="0">
              <a:lnSpc>
                <a:spcPts val="2240"/>
              </a:lnSpc>
              <a:buNone/>
            </a:pPr>
            <a:r>
              <a:rPr lang="en-US" sz="2000" spc="-55" kern="0" dirty="0">
                <a:solidFill>
                  <a:srgbClr val="15181A"/>
                </a:solidFill>
                <a:latin typeface="Instrument Serif" pitchFamily="34" charset="0"/>
                <a:ea typeface="Instrument Serif" pitchFamily="34" charset="-122"/>
                <a:cs typeface="Instrument Serif" pitchFamily="34" charset="-120"/>
              </a:rPr>
              <a:t>Upload</a:t>
            </a:r>
            <a:endParaRPr lang="en-US" sz="2000" dirty="0"/>
          </a:p>
        </p:txBody>
      </p:sp>
      <p:sp>
        <p:nvSpPr>
          <p:cNvPr id="6" name="Text 4"/>
          <p:cNvSpPr/>
          <p:nvPr/>
        </p:nvSpPr>
        <p:spPr>
          <a:xfrm>
            <a:off x="5105400" y="2518073"/>
            <a:ext cx="6462014"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Drag the PDF in, or forward the email it arrived in. Nothing to integrate and no portal for the field to learn.</a:t>
            </a:r>
            <a:endParaRPr lang="en-US" sz="1450" dirty="0"/>
          </a:p>
        </p:txBody>
      </p:sp>
      <p:sp>
        <p:nvSpPr>
          <p:cNvPr id="7" name="Text 5"/>
          <p:cNvSpPr/>
          <p:nvPr/>
        </p:nvSpPr>
        <p:spPr>
          <a:xfrm>
            <a:off x="2857500" y="3346748"/>
            <a:ext cx="381000" cy="24001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A93A16"/>
                </a:solidFill>
                <a:latin typeface="JetBrains Mono" pitchFamily="34" charset="0"/>
                <a:ea typeface="JetBrains Mono" pitchFamily="34" charset="-122"/>
                <a:cs typeface="JetBrains Mono" pitchFamily="34" charset="-120"/>
              </a:rPr>
              <a:t>02</a:t>
            </a:r>
            <a:endParaRPr lang="en-US" sz="1300" dirty="0"/>
          </a:p>
        </p:txBody>
      </p:sp>
      <p:sp>
        <p:nvSpPr>
          <p:cNvPr id="8" name="Text 6"/>
          <p:cNvSpPr/>
          <p:nvPr/>
        </p:nvSpPr>
        <p:spPr>
          <a:xfrm>
            <a:off x="3416300" y="3286423"/>
            <a:ext cx="1511300" cy="309860"/>
          </a:xfrm>
          <a:prstGeom prst="rect">
            <a:avLst/>
          </a:prstGeom>
          <a:noFill/>
          <a:ln/>
        </p:spPr>
        <p:txBody>
          <a:bodyPr wrap="square" lIns="0" tIns="0" rIns="0" bIns="0" rtlCol="0" anchor="t">
            <a:normAutofit/>
          </a:bodyPr>
          <a:lstStyle/>
          <a:p>
            <a:pPr algn="l" indent="0" marL="0">
              <a:lnSpc>
                <a:spcPts val="2240"/>
              </a:lnSpc>
              <a:buNone/>
            </a:pPr>
            <a:r>
              <a:rPr lang="en-US" sz="2000" spc="-55" kern="0" dirty="0">
                <a:solidFill>
                  <a:srgbClr val="15181A"/>
                </a:solidFill>
                <a:latin typeface="Instrument Serif" pitchFamily="34" charset="0"/>
                <a:ea typeface="Instrument Serif" pitchFamily="34" charset="-122"/>
                <a:cs typeface="Instrument Serif" pitchFamily="34" charset="-120"/>
              </a:rPr>
              <a:t>Review</a:t>
            </a:r>
            <a:endParaRPr lang="en-US" sz="2000" dirty="0"/>
          </a:p>
        </p:txBody>
      </p:sp>
      <p:sp>
        <p:nvSpPr>
          <p:cNvPr id="9" name="Text 7"/>
          <p:cNvSpPr/>
          <p:nvPr/>
        </p:nvSpPr>
        <p:spPr>
          <a:xfrm>
            <a:off x="5105400" y="3308648"/>
            <a:ext cx="6462014"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Flagged clauses in plain English, each cited to the article and page it came from.</a:t>
            </a:r>
            <a:endParaRPr lang="en-US" sz="1450" dirty="0"/>
          </a:p>
        </p:txBody>
      </p:sp>
      <p:sp>
        <p:nvSpPr>
          <p:cNvPr id="10" name="Text 8"/>
          <p:cNvSpPr/>
          <p:nvPr/>
        </p:nvSpPr>
        <p:spPr>
          <a:xfrm>
            <a:off x="2857500" y="4137323"/>
            <a:ext cx="381000" cy="240010"/>
          </a:xfrm>
          <a:prstGeom prst="rect">
            <a:avLst/>
          </a:prstGeom>
          <a:noFill/>
          <a:ln/>
        </p:spPr>
        <p:txBody>
          <a:bodyPr wrap="square" lIns="0" tIns="0" rIns="0" bIns="0" rtlCol="0" anchor="t">
            <a:normAutofit/>
          </a:bodyPr>
          <a:lstStyle/>
          <a:p>
            <a:pPr algn="l" indent="0" marL="0">
              <a:lnSpc>
                <a:spcPts val="1690"/>
              </a:lnSpc>
              <a:buNone/>
            </a:pPr>
            <a:r>
              <a:rPr lang="en-US" sz="1300" dirty="0">
                <a:solidFill>
                  <a:srgbClr val="A93A16"/>
                </a:solidFill>
                <a:latin typeface="JetBrains Mono" pitchFamily="34" charset="0"/>
                <a:ea typeface="JetBrains Mono" pitchFamily="34" charset="-122"/>
                <a:cs typeface="JetBrains Mono" pitchFamily="34" charset="-120"/>
              </a:rPr>
              <a:t>03</a:t>
            </a:r>
            <a:endParaRPr lang="en-US" sz="1300" dirty="0"/>
          </a:p>
        </p:txBody>
      </p:sp>
      <p:sp>
        <p:nvSpPr>
          <p:cNvPr id="11" name="Text 9"/>
          <p:cNvSpPr/>
          <p:nvPr/>
        </p:nvSpPr>
        <p:spPr>
          <a:xfrm>
            <a:off x="3416300" y="4076998"/>
            <a:ext cx="1511300" cy="309860"/>
          </a:xfrm>
          <a:prstGeom prst="rect">
            <a:avLst/>
          </a:prstGeom>
          <a:noFill/>
          <a:ln/>
        </p:spPr>
        <p:txBody>
          <a:bodyPr wrap="square" lIns="0" tIns="0" rIns="0" bIns="0" rtlCol="0" anchor="t">
            <a:normAutofit/>
          </a:bodyPr>
          <a:lstStyle/>
          <a:p>
            <a:pPr algn="l" indent="0" marL="0">
              <a:lnSpc>
                <a:spcPts val="2240"/>
              </a:lnSpc>
              <a:buNone/>
            </a:pPr>
            <a:r>
              <a:rPr lang="en-US" sz="2000" spc="-55" kern="0" dirty="0">
                <a:solidFill>
                  <a:srgbClr val="15181A"/>
                </a:solidFill>
                <a:latin typeface="Instrument Serif" pitchFamily="34" charset="0"/>
                <a:ea typeface="Instrument Serif" pitchFamily="34" charset="-122"/>
                <a:cs typeface="Instrument Serif" pitchFamily="34" charset="-120"/>
              </a:rPr>
              <a:t>Act</a:t>
            </a:r>
            <a:endParaRPr lang="en-US" sz="2000" dirty="0"/>
          </a:p>
        </p:txBody>
      </p:sp>
      <p:sp>
        <p:nvSpPr>
          <p:cNvPr id="12" name="Text 10"/>
          <p:cNvSpPr/>
          <p:nvPr/>
        </p:nvSpPr>
        <p:spPr>
          <a:xfrm>
            <a:off x="5105400" y="4099223"/>
            <a:ext cx="6462014" cy="301625"/>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Send the redline, or sign knowing exactly what was signed.</a:t>
            </a:r>
            <a:endParaRPr lang="en-US" sz="1450" dirty="0"/>
          </a:p>
        </p:txBody>
      </p:sp>
      <p:sp>
        <p:nvSpPr>
          <p:cNvPr id="13" name="Text 11"/>
          <p:cNvSpPr/>
          <p:nvPr/>
        </p:nvSpPr>
        <p:spPr>
          <a:xfrm>
            <a:off x="2857500" y="4680248"/>
            <a:ext cx="8777351" cy="310803"/>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A93A16"/>
                </a:solidFill>
                <a:latin typeface="Instrument Sans" pitchFamily="34" charset="0"/>
                <a:ea typeface="Instrument Sans" pitchFamily="34" charset="-122"/>
                <a:cs typeface="Instrument Sans" pitchFamily="34" charset="-120"/>
              </a:rPr>
              <a:t>The first pass is automated. Your office reviews the exceptions, not the boilerplate.</a:t>
            </a:r>
            <a:endParaRPr lang="en-US" sz="1550" dirty="0"/>
          </a:p>
        </p:txBody>
      </p:sp>
      <p:pic>
        <p:nvPicPr>
          <p:cNvPr id="14"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5" name="Text 12"/>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6" name="Text 13"/>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PRODUCT</a:t>
            </a:r>
            <a:endParaRPr lang="en-US" sz="1100" dirty="0"/>
          </a:p>
        </p:txBody>
      </p:sp>
      <p:sp>
        <p:nvSpPr>
          <p:cNvPr id="17" name="Text 14"/>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1806377"/>
            <a:ext cx="1638300" cy="42158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CLAUSE LIBRARY</a:t>
            </a:r>
            <a:endParaRPr lang="en-US" sz="1200" dirty="0"/>
          </a:p>
        </p:txBody>
      </p:sp>
      <p:sp>
        <p:nvSpPr>
          <p:cNvPr id="3" name="Text 1"/>
          <p:cNvSpPr/>
          <p:nvPr/>
        </p:nvSpPr>
        <p:spPr>
          <a:xfrm>
            <a:off x="2857500" y="1806377"/>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What we flag</a:t>
            </a:r>
            <a:endParaRPr lang="en-US" sz="3800" dirty="0"/>
          </a:p>
        </p:txBody>
      </p:sp>
      <p:sp>
        <p:nvSpPr>
          <p:cNvPr id="4" name="Shape 2"/>
          <p:cNvSpPr/>
          <p:nvPr/>
        </p:nvSpPr>
        <p:spPr>
          <a:xfrm>
            <a:off x="2857500" y="2616250"/>
            <a:ext cx="4260850" cy="0"/>
          </a:xfrm>
          <a:prstGeom prst="line">
            <a:avLst/>
          </a:prstGeom>
          <a:noFill/>
          <a:ln w="6350">
            <a:solidFill>
              <a:srgbClr val="DDD6CB"/>
            </a:solidFill>
            <a:prstDash val="solid"/>
          </a:ln>
        </p:spPr>
      </p:sp>
      <p:sp>
        <p:nvSpPr>
          <p:cNvPr id="5" name="Text 3"/>
          <p:cNvSpPr/>
          <p:nvPr/>
        </p:nvSpPr>
        <p:spPr>
          <a:xfrm>
            <a:off x="2857500" y="2746425"/>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No-damages-for-delay</a:t>
            </a:r>
            <a:endParaRPr lang="en-US" sz="1700" dirty="0"/>
          </a:p>
        </p:txBody>
      </p:sp>
      <p:sp>
        <p:nvSpPr>
          <p:cNvPr id="6" name="Text 4"/>
          <p:cNvSpPr/>
          <p:nvPr/>
        </p:nvSpPr>
        <p:spPr>
          <a:xfrm>
            <a:off x="2857500" y="3039021"/>
            <a:ext cx="43886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And the six common disguises it wears in other articles.</a:t>
            </a:r>
            <a:endParaRPr lang="en-US" sz="1300" dirty="0"/>
          </a:p>
        </p:txBody>
      </p:sp>
      <p:sp>
        <p:nvSpPr>
          <p:cNvPr id="7" name="Shape 5"/>
          <p:cNvSpPr/>
          <p:nvPr/>
        </p:nvSpPr>
        <p:spPr>
          <a:xfrm>
            <a:off x="7118350" y="2616250"/>
            <a:ext cx="4260850" cy="0"/>
          </a:xfrm>
          <a:prstGeom prst="line">
            <a:avLst/>
          </a:prstGeom>
          <a:noFill/>
          <a:ln w="6350">
            <a:solidFill>
              <a:srgbClr val="DDD6CB"/>
            </a:solidFill>
            <a:prstDash val="solid"/>
          </a:ln>
        </p:spPr>
      </p:sp>
      <p:sp>
        <p:nvSpPr>
          <p:cNvPr id="8" name="Text 6"/>
          <p:cNvSpPr/>
          <p:nvPr/>
        </p:nvSpPr>
        <p:spPr>
          <a:xfrm>
            <a:off x="7118350" y="2746425"/>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Notice provisions</a:t>
            </a:r>
            <a:endParaRPr lang="en-US" sz="1700" dirty="0"/>
          </a:p>
        </p:txBody>
      </p:sp>
      <p:sp>
        <p:nvSpPr>
          <p:cNvPr id="9" name="Text 7"/>
          <p:cNvSpPr/>
          <p:nvPr/>
        </p:nvSpPr>
        <p:spPr>
          <a:xfrm>
            <a:off x="7118350" y="3039021"/>
            <a:ext cx="43886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Shorter than your own field reporting cycle can satisfy.</a:t>
            </a:r>
            <a:endParaRPr lang="en-US" sz="1300" dirty="0"/>
          </a:p>
        </p:txBody>
      </p:sp>
      <p:sp>
        <p:nvSpPr>
          <p:cNvPr id="10" name="Shape 8"/>
          <p:cNvSpPr/>
          <p:nvPr/>
        </p:nvSpPr>
        <p:spPr>
          <a:xfrm>
            <a:off x="2857500" y="3281561"/>
            <a:ext cx="4260850" cy="0"/>
          </a:xfrm>
          <a:prstGeom prst="line">
            <a:avLst/>
          </a:prstGeom>
          <a:noFill/>
          <a:ln w="6350">
            <a:solidFill>
              <a:srgbClr val="DDD6CB"/>
            </a:solidFill>
            <a:prstDash val="solid"/>
          </a:ln>
        </p:spPr>
      </p:sp>
      <p:sp>
        <p:nvSpPr>
          <p:cNvPr id="11" name="Text 9"/>
          <p:cNvSpPr/>
          <p:nvPr/>
        </p:nvSpPr>
        <p:spPr>
          <a:xfrm>
            <a:off x="2857500" y="3411736"/>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Pay-if-paid</a:t>
            </a:r>
            <a:endParaRPr lang="en-US" sz="1700" dirty="0"/>
          </a:p>
        </p:txBody>
      </p:sp>
      <p:sp>
        <p:nvSpPr>
          <p:cNvPr id="12" name="Text 10"/>
          <p:cNvSpPr/>
          <p:nvPr/>
        </p:nvSpPr>
        <p:spPr>
          <a:xfrm>
            <a:off x="2857500" y="3704332"/>
            <a:ext cx="4388676" cy="504130"/>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Versus pay-when-paid, and whether your state enforces it.</a:t>
            </a:r>
            <a:endParaRPr lang="en-US" sz="1300" dirty="0"/>
          </a:p>
        </p:txBody>
      </p:sp>
      <p:sp>
        <p:nvSpPr>
          <p:cNvPr id="13" name="Shape 11"/>
          <p:cNvSpPr/>
          <p:nvPr/>
        </p:nvSpPr>
        <p:spPr>
          <a:xfrm>
            <a:off x="7118350" y="3281561"/>
            <a:ext cx="4260850" cy="0"/>
          </a:xfrm>
          <a:prstGeom prst="line">
            <a:avLst/>
          </a:prstGeom>
          <a:noFill/>
          <a:ln w="6350">
            <a:solidFill>
              <a:srgbClr val="DDD6CB"/>
            </a:solidFill>
            <a:prstDash val="solid"/>
          </a:ln>
        </p:spPr>
      </p:sp>
      <p:sp>
        <p:nvSpPr>
          <p:cNvPr id="14" name="Text 12"/>
          <p:cNvSpPr/>
          <p:nvPr/>
        </p:nvSpPr>
        <p:spPr>
          <a:xfrm>
            <a:off x="7118350" y="3411736"/>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Indemnity</a:t>
            </a:r>
            <a:endParaRPr lang="en-US" sz="1700" dirty="0"/>
          </a:p>
        </p:txBody>
      </p:sp>
      <p:sp>
        <p:nvSpPr>
          <p:cNvPr id="15" name="Text 13"/>
          <p:cNvSpPr/>
          <p:nvPr/>
        </p:nvSpPr>
        <p:spPr>
          <a:xfrm>
            <a:off x="7118350" y="3704332"/>
            <a:ext cx="43886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Drafted broadly enough to reach your own negligence.</a:t>
            </a:r>
            <a:endParaRPr lang="en-US" sz="1300" dirty="0"/>
          </a:p>
        </p:txBody>
      </p:sp>
      <p:sp>
        <p:nvSpPr>
          <p:cNvPr id="16" name="Shape 14"/>
          <p:cNvSpPr/>
          <p:nvPr/>
        </p:nvSpPr>
        <p:spPr>
          <a:xfrm>
            <a:off x="2857500" y="4186238"/>
            <a:ext cx="4260850" cy="0"/>
          </a:xfrm>
          <a:prstGeom prst="line">
            <a:avLst/>
          </a:prstGeom>
          <a:noFill/>
          <a:ln w="6350">
            <a:solidFill>
              <a:srgbClr val="DDD6CB"/>
            </a:solidFill>
            <a:prstDash val="solid"/>
          </a:ln>
        </p:spPr>
      </p:sp>
      <p:sp>
        <p:nvSpPr>
          <p:cNvPr id="17" name="Text 15"/>
          <p:cNvSpPr/>
          <p:nvPr/>
        </p:nvSpPr>
        <p:spPr>
          <a:xfrm>
            <a:off x="2857500" y="4316413"/>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Consequential damages</a:t>
            </a:r>
            <a:endParaRPr lang="en-US" sz="1700" dirty="0"/>
          </a:p>
        </p:txBody>
      </p:sp>
      <p:sp>
        <p:nvSpPr>
          <p:cNvPr id="18" name="Text 16"/>
          <p:cNvSpPr/>
          <p:nvPr/>
        </p:nvSpPr>
        <p:spPr>
          <a:xfrm>
            <a:off x="2857500" y="4609009"/>
            <a:ext cx="43886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Waivers that run in one direction only.</a:t>
            </a:r>
            <a:endParaRPr lang="en-US" sz="1300" dirty="0"/>
          </a:p>
        </p:txBody>
      </p:sp>
      <p:sp>
        <p:nvSpPr>
          <p:cNvPr id="19" name="Shape 17"/>
          <p:cNvSpPr/>
          <p:nvPr/>
        </p:nvSpPr>
        <p:spPr>
          <a:xfrm>
            <a:off x="7118350" y="4186238"/>
            <a:ext cx="4260850" cy="0"/>
          </a:xfrm>
          <a:prstGeom prst="line">
            <a:avLst/>
          </a:prstGeom>
          <a:noFill/>
          <a:ln w="6350">
            <a:solidFill>
              <a:srgbClr val="DDD6CB"/>
            </a:solidFill>
            <a:prstDash val="solid"/>
          </a:ln>
        </p:spPr>
      </p:sp>
      <p:sp>
        <p:nvSpPr>
          <p:cNvPr id="20" name="Text 18"/>
          <p:cNvSpPr/>
          <p:nvPr/>
        </p:nvSpPr>
        <p:spPr>
          <a:xfrm>
            <a:off x="7118350" y="4316413"/>
            <a:ext cx="4388676" cy="267196"/>
          </a:xfrm>
          <a:prstGeom prst="rect">
            <a:avLst/>
          </a:prstGeom>
          <a:noFill/>
          <a:ln/>
        </p:spPr>
        <p:txBody>
          <a:bodyPr wrap="square" lIns="0" tIns="0" rIns="0" bIns="0" rtlCol="0" anchor="t">
            <a:normAutofit/>
          </a:bodyPr>
          <a:lstStyle/>
          <a:p>
            <a:pPr algn="l" indent="0" marL="0">
              <a:lnSpc>
                <a:spcPts val="1904"/>
              </a:lnSpc>
              <a:buNone/>
            </a:pPr>
            <a:r>
              <a:rPr lang="en-US" sz="1700" spc="-50" kern="0" dirty="0">
                <a:solidFill>
                  <a:srgbClr val="15181A"/>
                </a:solidFill>
                <a:latin typeface="Instrument Serif" pitchFamily="34" charset="0"/>
                <a:ea typeface="Instrument Serif" pitchFamily="34" charset="-122"/>
                <a:cs typeface="Instrument Serif" pitchFamily="34" charset="-120"/>
              </a:rPr>
              <a:t>Termination for convenience</a:t>
            </a:r>
            <a:endParaRPr lang="en-US" sz="1700" dirty="0"/>
          </a:p>
        </p:txBody>
      </p:sp>
      <p:sp>
        <p:nvSpPr>
          <p:cNvPr id="21" name="Text 19"/>
          <p:cNvSpPr/>
          <p:nvPr/>
        </p:nvSpPr>
        <p:spPr>
          <a:xfrm>
            <a:off x="7118350" y="4609009"/>
            <a:ext cx="4388676"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B4147"/>
                </a:solidFill>
                <a:latin typeface="Instrument Sans" pitchFamily="34" charset="0"/>
                <a:ea typeface="Instrument Sans" pitchFamily="34" charset="-122"/>
                <a:cs typeface="Instrument Sans" pitchFamily="34" charset="-120"/>
              </a:rPr>
              <a:t>With no demobilization or restocking cost recoverable.</a:t>
            </a:r>
            <a:endParaRPr lang="en-US" sz="1300" dirty="0"/>
          </a:p>
        </p:txBody>
      </p:sp>
      <p:pic>
        <p:nvPicPr>
          <p:cNvPr id="22"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23" name="Text 20"/>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24" name="Text 21"/>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PRODUCT</a:t>
            </a:r>
            <a:endParaRPr lang="en-US" sz="1100" dirty="0"/>
          </a:p>
        </p:txBody>
      </p:sp>
      <p:sp>
        <p:nvSpPr>
          <p:cNvPr id="25" name="Text 22"/>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5181A"/>
        </a:solidFill>
      </p:bgPr>
    </p:bg>
    <p:spTree>
      <p:nvGrpSpPr>
        <p:cNvPr id="1" name=""/>
        <p:cNvGrpSpPr/>
        <p:nvPr/>
      </p:nvGrpSpPr>
      <p:grpSpPr>
        <a:xfrm>
          <a:off x="0" y="0"/>
          <a:ext cx="0" cy="0"/>
          <a:chOff x="0" y="0"/>
          <a:chExt cx="0" cy="0"/>
        </a:xfrm>
      </p:grpSpPr>
      <p:sp>
        <p:nvSpPr>
          <p:cNvPr id="2" name="Text 0"/>
          <p:cNvSpPr/>
          <p:nvPr/>
        </p:nvSpPr>
        <p:spPr>
          <a:xfrm>
            <a:off x="812800" y="2235994"/>
            <a:ext cx="9418320" cy="580132"/>
          </a:xfrm>
          <a:prstGeom prst="rect">
            <a:avLst/>
          </a:prstGeom>
          <a:noFill/>
          <a:ln/>
        </p:spPr>
        <p:txBody>
          <a:bodyPr wrap="square" lIns="0" tIns="0" rIns="0" bIns="0" rtlCol="0" anchor="t">
            <a:normAutofit/>
          </a:bodyPr>
          <a:lstStyle/>
          <a:p>
            <a:pPr algn="l" indent="0" marL="0">
              <a:lnSpc>
                <a:spcPts val="4368"/>
              </a:lnSpc>
              <a:buNone/>
            </a:pPr>
            <a:r>
              <a:rPr lang="en-US" sz="4200" spc="-120" kern="0" dirty="0">
                <a:solidFill>
                  <a:srgbClr val="F6F3EE"/>
                </a:solidFill>
                <a:latin typeface="Instrument Serif" pitchFamily="34" charset="0"/>
                <a:ea typeface="Instrument Serif" pitchFamily="34" charset="-122"/>
                <a:cs typeface="Instrument Serif" pitchFamily="34" charset="-120"/>
              </a:rPr>
              <a:t>Your positions, applied to every contract</a:t>
            </a:r>
            <a:endParaRPr lang="en-US" sz="4200" dirty="0"/>
          </a:p>
        </p:txBody>
      </p:sp>
      <p:sp>
        <p:nvSpPr>
          <p:cNvPr id="3" name="Shape 1"/>
          <p:cNvSpPr/>
          <p:nvPr/>
        </p:nvSpPr>
        <p:spPr>
          <a:xfrm>
            <a:off x="812800" y="3070126"/>
            <a:ext cx="9144000" cy="6350"/>
          </a:xfrm>
          <a:prstGeom prst="rect">
            <a:avLst/>
          </a:prstGeom>
          <a:solidFill>
            <a:srgbClr val="2C3134"/>
          </a:solidFill>
          <a:ln/>
        </p:spPr>
      </p:sp>
      <p:sp>
        <p:nvSpPr>
          <p:cNvPr id="4" name="Text 2"/>
          <p:cNvSpPr/>
          <p:nvPr/>
        </p:nvSpPr>
        <p:spPr>
          <a:xfrm>
            <a:off x="812800" y="3355876"/>
            <a:ext cx="9287510" cy="1088330"/>
          </a:xfrm>
          <a:prstGeom prst="rect">
            <a:avLst/>
          </a:prstGeom>
          <a:noFill/>
          <a:ln/>
        </p:spPr>
        <p:txBody>
          <a:bodyPr wrap="square" lIns="0" tIns="0" rIns="0" bIns="0" rtlCol="0" anchor="t">
            <a:normAutofit/>
          </a:bodyPr>
          <a:lstStyle/>
          <a:p>
            <a:pPr algn="l" indent="0" marL="0">
              <a:lnSpc>
                <a:spcPts val="2790"/>
              </a:lnSpc>
              <a:buNone/>
            </a:pPr>
            <a:r>
              <a:rPr lang="en-US" sz="1800" dirty="0">
                <a:solidFill>
                  <a:srgbClr val="B6B2AC"/>
                </a:solidFill>
                <a:latin typeface="Instrument Sans" pitchFamily="34" charset="0"/>
                <a:ea typeface="Instrument Sans" pitchFamily="34" charset="-122"/>
                <a:cs typeface="Instrument Sans" pitchFamily="34" charset="-120"/>
              </a:rPr>
              <a:t>Load your fallback language once. Every package is measured against it, including the ones that never reach your desk. What deviates comes to you. What does not comes back marked, and marked the same way every time.</a:t>
            </a:r>
            <a:endParaRPr lang="en-US" sz="1800" dirty="0"/>
          </a:p>
        </p:txBody>
      </p:sp>
      <p:pic>
        <p:nvPicPr>
          <p:cNvPr id="5"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6" name="Text 3"/>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F6F3EE"/>
                </a:solidFill>
                <a:latin typeface="Instrument Sans" pitchFamily="34" charset="0"/>
                <a:ea typeface="Instrument Sans" pitchFamily="34" charset="-122"/>
                <a:cs typeface="Instrument Sans" pitchFamily="34" charset="-120"/>
              </a:rPr>
              <a:t>Ridge</a:t>
            </a:r>
            <a:r>
              <a:rPr lang="en-US" sz="1150" spc="-30" kern="0" dirty="0">
                <a:solidFill>
                  <a:srgbClr val="F6F3EE"/>
                </a:solidFill>
                <a:latin typeface="Instrument Sans" pitchFamily="34" charset="0"/>
                <a:ea typeface="Instrument Sans" pitchFamily="34" charset="-122"/>
                <a:cs typeface="Instrument Sans" pitchFamily="34" charset="-120"/>
              </a:rPr>
              <a:t>clause</a:t>
            </a:r>
            <a:endParaRPr lang="en-US" sz="1150" dirty="0"/>
          </a:p>
        </p:txBody>
      </p:sp>
      <p:sp>
        <p:nvSpPr>
          <p:cNvPr id="7" name="Text 4"/>
          <p:cNvSpPr/>
          <p:nvPr/>
        </p:nvSpPr>
        <p:spPr>
          <a:xfrm>
            <a:off x="9840565" y="6279555"/>
            <a:ext cx="120332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8C8981"/>
                </a:solidFill>
                <a:latin typeface="JetBrains Mono" pitchFamily="34" charset="0"/>
                <a:ea typeface="JetBrains Mono" pitchFamily="34" charset="-122"/>
                <a:cs typeface="JetBrains Mono" pitchFamily="34" charset="-120"/>
              </a:rPr>
              <a:t>THE PRODUCT</a:t>
            </a:r>
            <a:endParaRPr lang="en-US" sz="1100" dirty="0"/>
          </a:p>
        </p:txBody>
      </p:sp>
      <p:sp>
        <p:nvSpPr>
          <p:cNvPr id="8" name="Text 5"/>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C8981"/>
                </a:solidFill>
                <a:latin typeface="JetBrains Mono" pitchFamily="34" charset="0"/>
                <a:ea typeface="JetBrains Mono" pitchFamily="34" charset="-122"/>
                <a:cs typeface="JetBrains Mono"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E9E1"/>
        </a:solidFill>
      </p:bgPr>
    </p:bg>
    <p:spTree>
      <p:nvGrpSpPr>
        <p:cNvPr id="1" name=""/>
        <p:cNvGrpSpPr/>
        <p:nvPr/>
      </p:nvGrpSpPr>
      <p:grpSpPr>
        <a:xfrm>
          <a:off x="0" y="0"/>
          <a:ext cx="0" cy="0"/>
          <a:chOff x="0" y="0"/>
          <a:chExt cx="0" cy="0"/>
        </a:xfrm>
      </p:grpSpPr>
      <p:sp>
        <p:nvSpPr>
          <p:cNvPr id="2" name="Text 0"/>
          <p:cNvSpPr/>
          <p:nvPr/>
        </p:nvSpPr>
        <p:spPr>
          <a:xfrm>
            <a:off x="812800" y="1916757"/>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EVIDENCE</a:t>
            </a:r>
            <a:endParaRPr lang="en-US" sz="1200" dirty="0"/>
          </a:p>
        </p:txBody>
      </p:sp>
      <p:sp>
        <p:nvSpPr>
          <p:cNvPr id="3" name="Text 1"/>
          <p:cNvSpPr/>
          <p:nvPr/>
        </p:nvSpPr>
        <p:spPr>
          <a:xfrm>
            <a:off x="2857500" y="1916757"/>
            <a:ext cx="8777351" cy="787400"/>
          </a:xfrm>
          <a:prstGeom prst="rect">
            <a:avLst/>
          </a:prstGeom>
          <a:noFill/>
          <a:ln/>
        </p:spPr>
        <p:txBody>
          <a:bodyPr wrap="square" lIns="0" tIns="0" rIns="0" bIns="0" rtlCol="0" anchor="t">
            <a:normAutofit/>
          </a:bodyPr>
          <a:lstStyle/>
          <a:p>
            <a:pPr algn="l" indent="0" marL="0">
              <a:lnSpc>
                <a:spcPts val="3000"/>
              </a:lnSpc>
              <a:buNone/>
            </a:pPr>
            <a:r>
              <a:rPr lang="en-US" sz="2500" i="1" spc="-70" kern="0" dirty="0">
                <a:solidFill>
                  <a:srgbClr val="15181A"/>
                </a:solidFill>
                <a:latin typeface="Instrument Serif" pitchFamily="34" charset="0"/>
                <a:ea typeface="Instrument Serif" pitchFamily="34" charset="-122"/>
                <a:cs typeface="Instrument Serif" pitchFamily="34" charset="-120"/>
              </a:rPr>
              <a:t>“We did not add headcount. We added four minutes per contract, and my office started reviewing exceptions instead of page 14 of every package.”</a:t>
            </a:r>
            <a:endParaRPr lang="en-US" sz="2500" dirty="0"/>
          </a:p>
        </p:txBody>
      </p:sp>
      <p:sp>
        <p:nvSpPr>
          <p:cNvPr id="4" name="Text 2"/>
          <p:cNvSpPr/>
          <p:nvPr/>
        </p:nvSpPr>
        <p:spPr>
          <a:xfrm>
            <a:off x="2857500" y="2805757"/>
            <a:ext cx="8777351"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5F686D"/>
                </a:solidFill>
                <a:latin typeface="Instrument Sans" pitchFamily="34" charset="0"/>
                <a:ea typeface="Instrument Sans" pitchFamily="34" charset="-122"/>
                <a:cs typeface="Instrument Sans" pitchFamily="34" charset="-120"/>
              </a:rPr>
              <a:t>General counsel, regional general contractor</a:t>
            </a:r>
            <a:endParaRPr lang="en-US" sz="1300" dirty="0"/>
          </a:p>
        </p:txBody>
      </p:sp>
      <p:sp>
        <p:nvSpPr>
          <p:cNvPr id="5" name="Text 3"/>
          <p:cNvSpPr/>
          <p:nvPr/>
        </p:nvSpPr>
        <p:spPr>
          <a:xfrm>
            <a:off x="2857500" y="3349923"/>
            <a:ext cx="8777351" cy="198735"/>
          </a:xfrm>
          <a:prstGeom prst="rect">
            <a:avLst/>
          </a:prstGeom>
          <a:noFill/>
          <a:ln/>
        </p:spPr>
        <p:txBody>
          <a:bodyPr wrap="square" lIns="0" tIns="0" rIns="0" bIns="0" rtlCol="0" anchor="t">
            <a:normAutofit/>
          </a:bodyPr>
          <a:lstStyle/>
          <a:p>
            <a:pPr algn="l" indent="0" marL="0">
              <a:lnSpc>
                <a:spcPts val="1365"/>
              </a:lnSpc>
              <a:buNone/>
            </a:pPr>
            <a:r>
              <a:rPr lang="en-US" sz="1050" spc="160" kern="0" dirty="0">
                <a:solidFill>
                  <a:srgbClr val="5F686D"/>
                </a:solidFill>
                <a:latin typeface="JetBrains Mono" pitchFamily="34" charset="0"/>
                <a:ea typeface="JetBrains Mono" pitchFamily="34" charset="-122"/>
                <a:cs typeface="JetBrains Mono" pitchFamily="34" charset="-120"/>
              </a:rPr>
              <a:t>HER FIRST YEAR WITH RIDGECLAUSE</a:t>
            </a:r>
            <a:endParaRPr lang="en-US" sz="1050" dirty="0"/>
          </a:p>
        </p:txBody>
      </p:sp>
      <p:sp>
        <p:nvSpPr>
          <p:cNvPr id="6" name="Shape 4"/>
          <p:cNvSpPr/>
          <p:nvPr/>
        </p:nvSpPr>
        <p:spPr>
          <a:xfrm>
            <a:off x="2857500" y="3662958"/>
            <a:ext cx="8521700" cy="6350"/>
          </a:xfrm>
          <a:prstGeom prst="rect">
            <a:avLst/>
          </a:prstGeom>
          <a:solidFill>
            <a:srgbClr val="DDD6CB"/>
          </a:solidFill>
          <a:ln/>
        </p:spPr>
      </p:sp>
      <p:sp>
        <p:nvSpPr>
          <p:cNvPr id="7" name="Text 5"/>
          <p:cNvSpPr/>
          <p:nvPr/>
        </p:nvSpPr>
        <p:spPr>
          <a:xfrm>
            <a:off x="2857500" y="3809008"/>
            <a:ext cx="2681605" cy="368300"/>
          </a:xfrm>
          <a:prstGeom prst="rect">
            <a:avLst/>
          </a:prstGeom>
          <a:noFill/>
          <a:ln/>
        </p:spPr>
        <p:txBody>
          <a:bodyPr wrap="square" lIns="0" tIns="0" rIns="0" bIns="0" rtlCol="0" anchor="t">
            <a:normAutofit/>
          </a:bodyPr>
          <a:lstStyle/>
          <a:p>
            <a:pPr algn="l" indent="0" marL="0">
              <a:lnSpc>
                <a:spcPts val="2700"/>
              </a:lnSpc>
              <a:buNone/>
            </a:pPr>
            <a:r>
              <a:rPr lang="en-US" sz="2700" spc="-75" kern="0" dirty="0">
                <a:solidFill>
                  <a:srgbClr val="15181A"/>
                </a:solidFill>
                <a:latin typeface="Instrument Serif" pitchFamily="34" charset="0"/>
                <a:ea typeface="Instrument Serif" pitchFamily="34" charset="-122"/>
                <a:cs typeface="Instrument Serif" pitchFamily="34" charset="-120"/>
              </a:rPr>
              <a:t>340</a:t>
            </a:r>
            <a:endParaRPr lang="en-US" sz="2700" dirty="0"/>
          </a:p>
        </p:txBody>
      </p:sp>
      <p:sp>
        <p:nvSpPr>
          <p:cNvPr id="8" name="Text 6"/>
          <p:cNvSpPr/>
          <p:nvPr/>
        </p:nvSpPr>
        <p:spPr>
          <a:xfrm>
            <a:off x="2857500" y="4240808"/>
            <a:ext cx="2681605" cy="273993"/>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subcontracts reviewed</a:t>
            </a:r>
            <a:endParaRPr lang="en-US" sz="1350" dirty="0"/>
          </a:p>
        </p:txBody>
      </p:sp>
      <p:sp>
        <p:nvSpPr>
          <p:cNvPr id="9" name="Text 7"/>
          <p:cNvSpPr/>
          <p:nvPr/>
        </p:nvSpPr>
        <p:spPr>
          <a:xfrm>
            <a:off x="5816600" y="3809008"/>
            <a:ext cx="2681605" cy="368300"/>
          </a:xfrm>
          <a:prstGeom prst="rect">
            <a:avLst/>
          </a:prstGeom>
          <a:noFill/>
          <a:ln/>
        </p:spPr>
        <p:txBody>
          <a:bodyPr wrap="square" lIns="0" tIns="0" rIns="0" bIns="0" rtlCol="0" anchor="t">
            <a:normAutofit/>
          </a:bodyPr>
          <a:lstStyle/>
          <a:p>
            <a:pPr algn="l" indent="0" marL="0">
              <a:lnSpc>
                <a:spcPts val="2700"/>
              </a:lnSpc>
              <a:buNone/>
            </a:pPr>
            <a:r>
              <a:rPr lang="en-US" sz="2700" spc="-75" kern="0" dirty="0">
                <a:solidFill>
                  <a:srgbClr val="15181A"/>
                </a:solidFill>
                <a:latin typeface="Instrument Serif" pitchFamily="34" charset="0"/>
                <a:ea typeface="Instrument Serif" pitchFamily="34" charset="-122"/>
                <a:cs typeface="Instrument Serif" pitchFamily="34" charset="-120"/>
              </a:rPr>
              <a:t>11</a:t>
            </a:r>
            <a:endParaRPr lang="en-US" sz="2700" dirty="0"/>
          </a:p>
        </p:txBody>
      </p:sp>
      <p:sp>
        <p:nvSpPr>
          <p:cNvPr id="10" name="Text 8"/>
          <p:cNvSpPr/>
          <p:nvPr/>
        </p:nvSpPr>
        <p:spPr>
          <a:xfrm>
            <a:off x="5816600" y="4240808"/>
            <a:ext cx="2681605" cy="522585"/>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clauses renegotiated that would have been signed as-is</a:t>
            </a:r>
            <a:endParaRPr lang="en-US" sz="1350" dirty="0"/>
          </a:p>
        </p:txBody>
      </p:sp>
      <p:sp>
        <p:nvSpPr>
          <p:cNvPr id="11" name="Text 9"/>
          <p:cNvSpPr/>
          <p:nvPr/>
        </p:nvSpPr>
        <p:spPr>
          <a:xfrm>
            <a:off x="8775700" y="3809008"/>
            <a:ext cx="2681605" cy="368300"/>
          </a:xfrm>
          <a:prstGeom prst="rect">
            <a:avLst/>
          </a:prstGeom>
          <a:noFill/>
          <a:ln/>
        </p:spPr>
        <p:txBody>
          <a:bodyPr wrap="square" lIns="0" tIns="0" rIns="0" bIns="0" rtlCol="0" anchor="t">
            <a:normAutofit/>
          </a:bodyPr>
          <a:lstStyle/>
          <a:p>
            <a:pPr algn="l" indent="0" marL="0">
              <a:lnSpc>
                <a:spcPts val="2700"/>
              </a:lnSpc>
              <a:buNone/>
            </a:pPr>
            <a:r>
              <a:rPr lang="en-US" sz="2700" spc="-75" kern="0" dirty="0">
                <a:solidFill>
                  <a:srgbClr val="15181A"/>
                </a:solidFill>
                <a:latin typeface="Instrument Serif" pitchFamily="34" charset="0"/>
                <a:ea typeface="Instrument Serif" pitchFamily="34" charset="-122"/>
                <a:cs typeface="Instrument Serif" pitchFamily="34" charset="-120"/>
              </a:rPr>
              <a:t>$2.1M</a:t>
            </a:r>
            <a:endParaRPr lang="en-US" sz="2700" dirty="0"/>
          </a:p>
        </p:txBody>
      </p:sp>
      <p:sp>
        <p:nvSpPr>
          <p:cNvPr id="12" name="Text 10"/>
          <p:cNvSpPr/>
          <p:nvPr/>
        </p:nvSpPr>
        <p:spPr>
          <a:xfrm>
            <a:off x="8775700" y="4240808"/>
            <a:ext cx="2681605" cy="522585"/>
          </a:xfrm>
          <a:prstGeom prst="rect">
            <a:avLst/>
          </a:prstGeom>
          <a:noFill/>
          <a:ln/>
        </p:spPr>
        <p:txBody>
          <a:bodyPr wrap="square" lIns="0" tIns="0" rIns="0" bIns="0" rtlCol="0" anchor="t">
            <a:normAutofit/>
          </a:bodyPr>
          <a:lstStyle/>
          <a:p>
            <a:pPr algn="l" indent="0" marL="0">
              <a:lnSpc>
                <a:spcPts val="1958"/>
              </a:lnSpc>
              <a:buNone/>
            </a:pPr>
            <a:r>
              <a:rPr lang="en-US" sz="1350" dirty="0">
                <a:solidFill>
                  <a:srgbClr val="3B4147"/>
                </a:solidFill>
                <a:latin typeface="Instrument Sans" pitchFamily="34" charset="0"/>
                <a:ea typeface="Instrument Sans" pitchFamily="34" charset="-122"/>
                <a:cs typeface="Instrument Sans" pitchFamily="34" charset="-120"/>
              </a:rPr>
              <a:t>of exposure removed before signature</a:t>
            </a:r>
            <a:endParaRPr lang="en-US" sz="1350" dirty="0"/>
          </a:p>
        </p:txBody>
      </p:sp>
      <p:pic>
        <p:nvPicPr>
          <p:cNvPr id="13"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4" name="Text 11"/>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5" name="Text 12"/>
          <p:cNvSpPr/>
          <p:nvPr/>
        </p:nvSpPr>
        <p:spPr>
          <a:xfrm>
            <a:off x="10050115" y="6279555"/>
            <a:ext cx="99377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TERMS</a:t>
            </a:r>
            <a:endParaRPr lang="en-US" sz="1100" dirty="0"/>
          </a:p>
        </p:txBody>
      </p:sp>
      <p:sp>
        <p:nvSpPr>
          <p:cNvPr id="16" name="Text 13"/>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1714351"/>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BOUNDARIES</a:t>
            </a:r>
            <a:endParaRPr lang="en-US" sz="1200" dirty="0"/>
          </a:p>
        </p:txBody>
      </p:sp>
      <p:sp>
        <p:nvSpPr>
          <p:cNvPr id="3" name="Text 1"/>
          <p:cNvSpPr/>
          <p:nvPr/>
        </p:nvSpPr>
        <p:spPr>
          <a:xfrm>
            <a:off x="2857500" y="1714351"/>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What this is not</a:t>
            </a:r>
            <a:endParaRPr lang="en-US" sz="3800" dirty="0"/>
          </a:p>
        </p:txBody>
      </p:sp>
      <p:sp>
        <p:nvSpPr>
          <p:cNvPr id="4" name="Text 2"/>
          <p:cNvSpPr/>
          <p:nvPr/>
        </p:nvSpPr>
        <p:spPr>
          <a:xfrm>
            <a:off x="2857500" y="2540099"/>
            <a:ext cx="2747010" cy="273645"/>
          </a:xfrm>
          <a:prstGeom prst="rect">
            <a:avLst/>
          </a:prstGeom>
          <a:noFill/>
          <a:ln/>
        </p:spPr>
        <p:txBody>
          <a:bodyPr wrap="square" lIns="0" tIns="0" rIns="0" bIns="0" rtlCol="0" anchor="t">
            <a:normAutofit/>
          </a:bodyPr>
          <a:lstStyle/>
          <a:p>
            <a:pPr algn="l" indent="0" marL="0">
              <a:lnSpc>
                <a:spcPts val="1955"/>
              </a:lnSpc>
              <a:buNone/>
            </a:pPr>
            <a:r>
              <a:rPr lang="en-US" sz="1700" spc="-50" kern="0" dirty="0">
                <a:solidFill>
                  <a:srgbClr val="A93A16"/>
                </a:solidFill>
                <a:latin typeface="Instrument Serif" pitchFamily="34" charset="0"/>
                <a:ea typeface="Instrument Serif" pitchFamily="34" charset="-122"/>
                <a:cs typeface="Instrument Serif" pitchFamily="34" charset="-120"/>
              </a:rPr>
              <a:t>Not legal advice</a:t>
            </a:r>
            <a:endParaRPr lang="en-US" sz="1700" dirty="0"/>
          </a:p>
        </p:txBody>
      </p:sp>
      <p:sp>
        <p:nvSpPr>
          <p:cNvPr id="5" name="Text 3"/>
          <p:cNvSpPr/>
          <p:nvPr/>
        </p:nvSpPr>
        <p:spPr>
          <a:xfrm>
            <a:off x="5829300" y="2521049"/>
            <a:ext cx="5716397" cy="615950"/>
          </a:xfrm>
          <a:prstGeom prst="rect">
            <a:avLst/>
          </a:prstGeom>
          <a:noFill/>
          <a:ln/>
        </p:spPr>
        <p:txBody>
          <a:bodyPr wrap="square" lIns="0" tIns="0" rIns="0" bIns="0" rtlCol="0" anchor="t">
            <a:normAutofit/>
          </a:bodyPr>
          <a:lstStyle/>
          <a:p>
            <a:pPr algn="l" indent="0" marL="0">
              <a:lnSpc>
                <a:spcPts val="2325"/>
              </a:lnSpc>
              <a:buNone/>
            </a:pPr>
            <a:r>
              <a:rPr lang="en-US" sz="1550" dirty="0">
                <a:solidFill>
                  <a:srgbClr val="3B4147"/>
                </a:solidFill>
                <a:latin typeface="Instrument Sans" pitchFamily="34" charset="0"/>
                <a:ea typeface="Instrument Sans" pitchFamily="34" charset="-122"/>
                <a:cs typeface="Instrument Sans" pitchFamily="34" charset="-120"/>
              </a:rPr>
              <a:t>And not a substitute for your judgment or your outside counsel.</a:t>
            </a:r>
            <a:endParaRPr lang="en-US" sz="1550" dirty="0"/>
          </a:p>
        </p:txBody>
      </p:sp>
      <p:sp>
        <p:nvSpPr>
          <p:cNvPr id="6" name="Text 4"/>
          <p:cNvSpPr/>
          <p:nvPr/>
        </p:nvSpPr>
        <p:spPr>
          <a:xfrm>
            <a:off x="2857500" y="3346549"/>
            <a:ext cx="2747010" cy="273645"/>
          </a:xfrm>
          <a:prstGeom prst="rect">
            <a:avLst/>
          </a:prstGeom>
          <a:noFill/>
          <a:ln/>
        </p:spPr>
        <p:txBody>
          <a:bodyPr wrap="square" lIns="0" tIns="0" rIns="0" bIns="0" rtlCol="0" anchor="t">
            <a:normAutofit/>
          </a:bodyPr>
          <a:lstStyle/>
          <a:p>
            <a:pPr algn="l" indent="0" marL="0">
              <a:lnSpc>
                <a:spcPts val="1955"/>
              </a:lnSpc>
              <a:buNone/>
            </a:pPr>
            <a:r>
              <a:rPr lang="en-US" sz="1700" spc="-50" kern="0" dirty="0">
                <a:solidFill>
                  <a:srgbClr val="A93A16"/>
                </a:solidFill>
                <a:latin typeface="Instrument Serif" pitchFamily="34" charset="0"/>
                <a:ea typeface="Instrument Serif" pitchFamily="34" charset="-122"/>
                <a:cs typeface="Instrument Serif" pitchFamily="34" charset="-120"/>
              </a:rPr>
              <a:t>Not a signature workflow</a:t>
            </a:r>
            <a:endParaRPr lang="en-US" sz="1700" dirty="0"/>
          </a:p>
        </p:txBody>
      </p:sp>
      <p:sp>
        <p:nvSpPr>
          <p:cNvPr id="7" name="Text 5"/>
          <p:cNvSpPr/>
          <p:nvPr/>
        </p:nvSpPr>
        <p:spPr>
          <a:xfrm>
            <a:off x="5829300" y="3327499"/>
            <a:ext cx="5716397" cy="320675"/>
          </a:xfrm>
          <a:prstGeom prst="rect">
            <a:avLst/>
          </a:prstGeom>
          <a:noFill/>
          <a:ln/>
        </p:spPr>
        <p:txBody>
          <a:bodyPr wrap="square" lIns="0" tIns="0" rIns="0" bIns="0" rtlCol="0" anchor="t">
            <a:normAutofit/>
          </a:bodyPr>
          <a:lstStyle/>
          <a:p>
            <a:pPr algn="l" indent="0" marL="0">
              <a:lnSpc>
                <a:spcPts val="2325"/>
              </a:lnSpc>
              <a:buNone/>
            </a:pPr>
            <a:r>
              <a:rPr lang="en-US" sz="1550" dirty="0">
                <a:solidFill>
                  <a:srgbClr val="3B4147"/>
                </a:solidFill>
                <a:latin typeface="Instrument Sans" pitchFamily="34" charset="0"/>
                <a:ea typeface="Instrument Sans" pitchFamily="34" charset="-122"/>
                <a:cs typeface="Instrument Sans" pitchFamily="34" charset="-120"/>
              </a:rPr>
              <a:t>It reads contracts. It does not route or execute them.</a:t>
            </a:r>
            <a:endParaRPr lang="en-US" sz="1550" dirty="0"/>
          </a:p>
        </p:txBody>
      </p:sp>
      <p:sp>
        <p:nvSpPr>
          <p:cNvPr id="8" name="Text 6"/>
          <p:cNvSpPr/>
          <p:nvPr/>
        </p:nvSpPr>
        <p:spPr>
          <a:xfrm>
            <a:off x="2857500" y="3857724"/>
            <a:ext cx="2747010" cy="273645"/>
          </a:xfrm>
          <a:prstGeom prst="rect">
            <a:avLst/>
          </a:prstGeom>
          <a:noFill/>
          <a:ln/>
        </p:spPr>
        <p:txBody>
          <a:bodyPr wrap="square" lIns="0" tIns="0" rIns="0" bIns="0" rtlCol="0" anchor="t">
            <a:normAutofit/>
          </a:bodyPr>
          <a:lstStyle/>
          <a:p>
            <a:pPr algn="l" indent="0" marL="0">
              <a:lnSpc>
                <a:spcPts val="1955"/>
              </a:lnSpc>
              <a:buNone/>
            </a:pPr>
            <a:r>
              <a:rPr lang="en-US" sz="1700" spc="-50" kern="0" dirty="0">
                <a:solidFill>
                  <a:srgbClr val="A93A16"/>
                </a:solidFill>
                <a:latin typeface="Instrument Serif" pitchFamily="34" charset="0"/>
                <a:ea typeface="Instrument Serif" pitchFamily="34" charset="-122"/>
                <a:cs typeface="Instrument Serif" pitchFamily="34" charset="-120"/>
              </a:rPr>
              <a:t>Not a black box</a:t>
            </a:r>
            <a:endParaRPr lang="en-US" sz="1700" dirty="0"/>
          </a:p>
        </p:txBody>
      </p:sp>
      <p:sp>
        <p:nvSpPr>
          <p:cNvPr id="9" name="Text 7"/>
          <p:cNvSpPr/>
          <p:nvPr/>
        </p:nvSpPr>
        <p:spPr>
          <a:xfrm>
            <a:off x="5829300" y="3838674"/>
            <a:ext cx="5716397" cy="320675"/>
          </a:xfrm>
          <a:prstGeom prst="rect">
            <a:avLst/>
          </a:prstGeom>
          <a:noFill/>
          <a:ln/>
        </p:spPr>
        <p:txBody>
          <a:bodyPr wrap="square" lIns="0" tIns="0" rIns="0" bIns="0" rtlCol="0" anchor="t">
            <a:normAutofit/>
          </a:bodyPr>
          <a:lstStyle/>
          <a:p>
            <a:pPr algn="l" indent="0" marL="0">
              <a:lnSpc>
                <a:spcPts val="2325"/>
              </a:lnSpc>
              <a:buNone/>
            </a:pPr>
            <a:r>
              <a:rPr lang="en-US" sz="1550" dirty="0">
                <a:solidFill>
                  <a:srgbClr val="3B4147"/>
                </a:solidFill>
                <a:latin typeface="Instrument Sans" pitchFamily="34" charset="0"/>
                <a:ea typeface="Instrument Sans" pitchFamily="34" charset="-122"/>
                <a:cs typeface="Instrument Sans" pitchFamily="34" charset="-120"/>
              </a:rPr>
              <a:t>Every flag cites the article and the page it came from.</a:t>
            </a:r>
            <a:endParaRPr lang="en-US" sz="1550" dirty="0"/>
          </a:p>
        </p:txBody>
      </p:sp>
      <p:sp>
        <p:nvSpPr>
          <p:cNvPr id="10" name="Text 8"/>
          <p:cNvSpPr/>
          <p:nvPr/>
        </p:nvSpPr>
        <p:spPr>
          <a:xfrm>
            <a:off x="2857500" y="4368899"/>
            <a:ext cx="2747010" cy="273645"/>
          </a:xfrm>
          <a:prstGeom prst="rect">
            <a:avLst/>
          </a:prstGeom>
          <a:noFill/>
          <a:ln/>
        </p:spPr>
        <p:txBody>
          <a:bodyPr wrap="square" lIns="0" tIns="0" rIns="0" bIns="0" rtlCol="0" anchor="t">
            <a:normAutofit/>
          </a:bodyPr>
          <a:lstStyle/>
          <a:p>
            <a:pPr algn="l" indent="0" marL="0">
              <a:lnSpc>
                <a:spcPts val="1955"/>
              </a:lnSpc>
              <a:buNone/>
            </a:pPr>
            <a:r>
              <a:rPr lang="en-US" sz="1700" spc="-50" kern="0" dirty="0">
                <a:solidFill>
                  <a:srgbClr val="A93A16"/>
                </a:solidFill>
                <a:latin typeface="Instrument Serif" pitchFamily="34" charset="0"/>
                <a:ea typeface="Instrument Serif" pitchFamily="34" charset="-122"/>
                <a:cs typeface="Instrument Serif" pitchFamily="34" charset="-120"/>
              </a:rPr>
              <a:t>Not shared</a:t>
            </a:r>
            <a:endParaRPr lang="en-US" sz="1700" dirty="0"/>
          </a:p>
        </p:txBody>
      </p:sp>
      <p:sp>
        <p:nvSpPr>
          <p:cNvPr id="11" name="Text 9"/>
          <p:cNvSpPr/>
          <p:nvPr/>
        </p:nvSpPr>
        <p:spPr>
          <a:xfrm>
            <a:off x="5829300" y="4349849"/>
            <a:ext cx="5716397" cy="615950"/>
          </a:xfrm>
          <a:prstGeom prst="rect">
            <a:avLst/>
          </a:prstGeom>
          <a:noFill/>
          <a:ln/>
        </p:spPr>
        <p:txBody>
          <a:bodyPr wrap="square" lIns="0" tIns="0" rIns="0" bIns="0" rtlCol="0" anchor="t">
            <a:normAutofit/>
          </a:bodyPr>
          <a:lstStyle/>
          <a:p>
            <a:pPr algn="l" indent="0" marL="0">
              <a:lnSpc>
                <a:spcPts val="2325"/>
              </a:lnSpc>
              <a:buNone/>
            </a:pPr>
            <a:r>
              <a:rPr lang="en-US" sz="1550" dirty="0">
                <a:solidFill>
                  <a:srgbClr val="3B4147"/>
                </a:solidFill>
                <a:latin typeface="Instrument Sans" pitchFamily="34" charset="0"/>
                <a:ea typeface="Instrument Sans" pitchFamily="34" charset="-122"/>
                <a:cs typeface="Instrument Sans" pitchFamily="34" charset="-120"/>
              </a:rPr>
              <a:t>Your contracts stay yours: encrypted, never used to train a model, deleted on request.</a:t>
            </a:r>
            <a:endParaRPr lang="en-US" sz="1550" dirty="0"/>
          </a:p>
        </p:txBody>
      </p:sp>
      <p:pic>
        <p:nvPicPr>
          <p:cNvPr id="12"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3" name="Text 10"/>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4" name="Text 11"/>
          <p:cNvSpPr/>
          <p:nvPr/>
        </p:nvSpPr>
        <p:spPr>
          <a:xfrm>
            <a:off x="10050115" y="6279555"/>
            <a:ext cx="99377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TERMS</a:t>
            </a:r>
            <a:endParaRPr lang="en-US" sz="1100" dirty="0"/>
          </a:p>
        </p:txBody>
      </p:sp>
      <p:sp>
        <p:nvSpPr>
          <p:cNvPr id="15" name="Text 12"/>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6F3EE"/>
        </a:solidFill>
      </p:bgPr>
    </p:bg>
    <p:spTree>
      <p:nvGrpSpPr>
        <p:cNvPr id="1" name=""/>
        <p:cNvGrpSpPr/>
        <p:nvPr/>
      </p:nvGrpSpPr>
      <p:grpSpPr>
        <a:xfrm>
          <a:off x="0" y="0"/>
          <a:ext cx="0" cy="0"/>
          <a:chOff x="0" y="0"/>
          <a:chExt cx="0" cy="0"/>
        </a:xfrm>
      </p:grpSpPr>
      <p:sp>
        <p:nvSpPr>
          <p:cNvPr id="2" name="Text 0"/>
          <p:cNvSpPr/>
          <p:nvPr/>
        </p:nvSpPr>
        <p:spPr>
          <a:xfrm>
            <a:off x="812800" y="1442889"/>
            <a:ext cx="1638300" cy="223490"/>
          </a:xfrm>
          <a:prstGeom prst="rect">
            <a:avLst/>
          </a:prstGeom>
          <a:noFill/>
          <a:ln/>
        </p:spPr>
        <p:txBody>
          <a:bodyPr wrap="square" lIns="0" tIns="0" rIns="0" bIns="0" rtlCol="0" anchor="t">
            <a:normAutofit/>
          </a:bodyPr>
          <a:lstStyle/>
          <a:p>
            <a:pPr algn="l" indent="0" marL="0">
              <a:lnSpc>
                <a:spcPts val="1560"/>
              </a:lnSpc>
              <a:buNone/>
            </a:pPr>
            <a:r>
              <a:rPr lang="en-US" sz="1200" spc="180" kern="0" dirty="0">
                <a:solidFill>
                  <a:srgbClr val="5F686D"/>
                </a:solidFill>
                <a:latin typeface="JetBrains Mono" pitchFamily="34" charset="0"/>
                <a:ea typeface="JetBrains Mono" pitchFamily="34" charset="-122"/>
                <a:cs typeface="JetBrains Mono" pitchFamily="34" charset="-120"/>
              </a:rPr>
              <a:t>TERMS</a:t>
            </a:r>
            <a:endParaRPr lang="en-US" sz="1200" dirty="0"/>
          </a:p>
        </p:txBody>
      </p:sp>
      <p:sp>
        <p:nvSpPr>
          <p:cNvPr id="3" name="Text 1"/>
          <p:cNvSpPr/>
          <p:nvPr/>
        </p:nvSpPr>
        <p:spPr>
          <a:xfrm>
            <a:off x="2857500" y="1442889"/>
            <a:ext cx="8777351" cy="527298"/>
          </a:xfrm>
          <a:prstGeom prst="rect">
            <a:avLst/>
          </a:prstGeom>
          <a:noFill/>
          <a:ln/>
        </p:spPr>
        <p:txBody>
          <a:bodyPr wrap="square" lIns="0" tIns="0" rIns="0" bIns="0" rtlCol="0" anchor="t">
            <a:normAutofit/>
          </a:bodyPr>
          <a:lstStyle/>
          <a:p>
            <a:pPr algn="l" indent="0" marL="0">
              <a:lnSpc>
                <a:spcPts val="3952"/>
              </a:lnSpc>
              <a:buNone/>
            </a:pPr>
            <a:r>
              <a:rPr lang="en-US" sz="3800" spc="-105" kern="0" dirty="0">
                <a:solidFill>
                  <a:srgbClr val="15181A"/>
                </a:solidFill>
                <a:latin typeface="Instrument Serif" pitchFamily="34" charset="0"/>
                <a:ea typeface="Instrument Serif" pitchFamily="34" charset="-122"/>
                <a:cs typeface="Instrument Serif" pitchFamily="34" charset="-120"/>
              </a:rPr>
              <a:t>Pricing for Fenwick &amp; Vale</a:t>
            </a:r>
            <a:endParaRPr lang="en-US" sz="3800" dirty="0"/>
          </a:p>
        </p:txBody>
      </p:sp>
      <p:sp>
        <p:nvSpPr>
          <p:cNvPr id="4" name="Shape 2"/>
          <p:cNvSpPr/>
          <p:nvPr/>
        </p:nvSpPr>
        <p:spPr>
          <a:xfrm>
            <a:off x="2857500" y="2249587"/>
            <a:ext cx="4413250" cy="2962275"/>
          </a:xfrm>
          <a:prstGeom prst="rect">
            <a:avLst/>
          </a:prstGeom>
          <a:solidFill>
            <a:srgbClr val="15181A"/>
          </a:solidFill>
          <a:ln/>
        </p:spPr>
      </p:sp>
      <p:sp>
        <p:nvSpPr>
          <p:cNvPr id="5" name="Text 3"/>
          <p:cNvSpPr/>
          <p:nvPr/>
        </p:nvSpPr>
        <p:spPr>
          <a:xfrm>
            <a:off x="3187700" y="3061940"/>
            <a:ext cx="3865436"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F08A5D"/>
                </a:solidFill>
                <a:latin typeface="JetBrains Mono" pitchFamily="34" charset="0"/>
                <a:ea typeface="JetBrains Mono" pitchFamily="34" charset="-122"/>
                <a:cs typeface="JetBrains Mono" pitchFamily="34" charset="-120"/>
              </a:rPr>
              <a:t>STARTER</a:t>
            </a:r>
            <a:endParaRPr lang="en-US" sz="1100" dirty="0"/>
          </a:p>
        </p:txBody>
      </p:sp>
      <p:sp>
        <p:nvSpPr>
          <p:cNvPr id="6" name="Text 4"/>
          <p:cNvSpPr/>
          <p:nvPr/>
        </p:nvSpPr>
        <p:spPr>
          <a:xfrm>
            <a:off x="3187700" y="3345111"/>
            <a:ext cx="3865436" cy="711200"/>
          </a:xfrm>
          <a:prstGeom prst="rect">
            <a:avLst/>
          </a:prstGeom>
          <a:noFill/>
          <a:ln/>
        </p:spPr>
        <p:txBody>
          <a:bodyPr wrap="square" lIns="0" tIns="0" rIns="0" bIns="0" rtlCol="0" anchor="t">
            <a:normAutofit/>
          </a:bodyPr>
          <a:lstStyle/>
          <a:p>
            <a:pPr algn="l" indent="0" marL="0">
              <a:lnSpc>
                <a:spcPts val="5400"/>
              </a:lnSpc>
              <a:buNone/>
            </a:pPr>
            <a:r>
              <a:rPr lang="en-US" sz="5400" spc="-150" kern="0" dirty="0">
                <a:solidFill>
                  <a:srgbClr val="F6F3EE"/>
                </a:solidFill>
                <a:latin typeface="Instrument Serif" pitchFamily="34" charset="0"/>
                <a:ea typeface="Instrument Serif" pitchFamily="34" charset="-122"/>
                <a:cs typeface="Instrument Serif" pitchFamily="34" charset="-120"/>
              </a:rPr>
              <a:t>$33,000</a:t>
            </a:r>
            <a:endParaRPr lang="en-US" sz="5400" dirty="0"/>
          </a:p>
        </p:txBody>
      </p:sp>
      <p:sp>
        <p:nvSpPr>
          <p:cNvPr id="7" name="Text 5"/>
          <p:cNvSpPr/>
          <p:nvPr/>
        </p:nvSpPr>
        <p:spPr>
          <a:xfrm>
            <a:off x="3187700" y="4132511"/>
            <a:ext cx="3865436" cy="292398"/>
          </a:xfrm>
          <a:prstGeom prst="rect">
            <a:avLst/>
          </a:prstGeom>
          <a:noFill/>
          <a:ln/>
        </p:spPr>
        <p:txBody>
          <a:bodyPr wrap="square" lIns="0" tIns="0" rIns="0" bIns="0" rtlCol="0" anchor="t">
            <a:normAutofit/>
          </a:bodyPr>
          <a:lstStyle/>
          <a:p>
            <a:pPr algn="l" indent="0" marL="0">
              <a:lnSpc>
                <a:spcPts val="2103"/>
              </a:lnSpc>
              <a:buNone/>
            </a:pPr>
            <a:r>
              <a:rPr lang="en-US" sz="1450" dirty="0">
                <a:solidFill>
                  <a:srgbClr val="B6B2AC"/>
                </a:solidFill>
                <a:latin typeface="Instrument Sans" pitchFamily="34" charset="0"/>
                <a:ea typeface="Instrument Sans" pitchFamily="34" charset="-122"/>
                <a:cs typeface="Instrument Sans" pitchFamily="34" charset="-120"/>
              </a:rPr>
              <a:t>a year, for up to 150 contracts</a:t>
            </a:r>
            <a:endParaRPr lang="en-US" sz="1450" dirty="0"/>
          </a:p>
        </p:txBody>
      </p:sp>
      <p:sp>
        <p:nvSpPr>
          <p:cNvPr id="8" name="Shape 6"/>
          <p:cNvSpPr/>
          <p:nvPr/>
        </p:nvSpPr>
        <p:spPr>
          <a:xfrm>
            <a:off x="7626350" y="2252762"/>
            <a:ext cx="3752850" cy="0"/>
          </a:xfrm>
          <a:prstGeom prst="line">
            <a:avLst/>
          </a:prstGeom>
          <a:noFill/>
          <a:ln w="6350">
            <a:solidFill>
              <a:srgbClr val="DDD6CB"/>
            </a:solidFill>
            <a:prstDash val="solid"/>
          </a:ln>
        </p:spPr>
      </p:sp>
      <p:sp>
        <p:nvSpPr>
          <p:cNvPr id="9" name="Text 7"/>
          <p:cNvSpPr/>
          <p:nvPr/>
        </p:nvSpPr>
        <p:spPr>
          <a:xfrm>
            <a:off x="7626350" y="2382937"/>
            <a:ext cx="3865436"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Unlimited users. Priced on contract volume, not seats.</a:t>
            </a:r>
            <a:endParaRPr lang="en-US" sz="1450" dirty="0"/>
          </a:p>
        </p:txBody>
      </p:sp>
      <p:sp>
        <p:nvSpPr>
          <p:cNvPr id="10" name="Shape 8"/>
          <p:cNvSpPr/>
          <p:nvPr/>
        </p:nvSpPr>
        <p:spPr>
          <a:xfrm>
            <a:off x="7626350" y="3103662"/>
            <a:ext cx="3752850" cy="0"/>
          </a:xfrm>
          <a:prstGeom prst="line">
            <a:avLst/>
          </a:prstGeom>
          <a:noFill/>
          <a:ln w="6350">
            <a:solidFill>
              <a:srgbClr val="DDD6CB"/>
            </a:solidFill>
            <a:prstDash val="solid"/>
          </a:ln>
        </p:spPr>
      </p:sp>
      <p:sp>
        <p:nvSpPr>
          <p:cNvPr id="11" name="Text 9"/>
          <p:cNvSpPr/>
          <p:nvPr/>
        </p:nvSpPr>
        <p:spPr>
          <a:xfrm>
            <a:off x="7626350" y="3233837"/>
            <a:ext cx="3865436" cy="301625"/>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Annual term, invoiced once.</a:t>
            </a:r>
            <a:endParaRPr lang="en-US" sz="1450" dirty="0"/>
          </a:p>
        </p:txBody>
      </p:sp>
      <p:sp>
        <p:nvSpPr>
          <p:cNvPr id="12" name="Shape 10"/>
          <p:cNvSpPr/>
          <p:nvPr/>
        </p:nvSpPr>
        <p:spPr>
          <a:xfrm>
            <a:off x="7626350" y="3678337"/>
            <a:ext cx="3752850" cy="0"/>
          </a:xfrm>
          <a:prstGeom prst="line">
            <a:avLst/>
          </a:prstGeom>
          <a:noFill/>
          <a:ln w="6350">
            <a:solidFill>
              <a:srgbClr val="DDD6CB"/>
            </a:solidFill>
            <a:prstDash val="solid"/>
          </a:ln>
        </p:spPr>
      </p:sp>
      <p:sp>
        <p:nvSpPr>
          <p:cNvPr id="13" name="Text 11"/>
          <p:cNvSpPr/>
          <p:nvPr/>
        </p:nvSpPr>
        <p:spPr>
          <a:xfrm>
            <a:off x="7626350" y="3808512"/>
            <a:ext cx="3865436"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Overage billed per contract, never a forced plan upgrade.</a:t>
            </a:r>
            <a:endParaRPr lang="en-US" sz="1450" dirty="0"/>
          </a:p>
        </p:txBody>
      </p:sp>
      <p:sp>
        <p:nvSpPr>
          <p:cNvPr id="14" name="Shape 12"/>
          <p:cNvSpPr/>
          <p:nvPr/>
        </p:nvSpPr>
        <p:spPr>
          <a:xfrm>
            <a:off x="7626350" y="4529237"/>
            <a:ext cx="3752850" cy="0"/>
          </a:xfrm>
          <a:prstGeom prst="line">
            <a:avLst/>
          </a:prstGeom>
          <a:noFill/>
          <a:ln w="6350">
            <a:solidFill>
              <a:srgbClr val="DDD6CB"/>
            </a:solidFill>
            <a:prstDash val="solid"/>
          </a:ln>
        </p:spPr>
      </p:sp>
      <p:sp>
        <p:nvSpPr>
          <p:cNvPr id="15" name="Text 13"/>
          <p:cNvSpPr/>
          <p:nvPr/>
        </p:nvSpPr>
        <p:spPr>
          <a:xfrm>
            <a:off x="7626350" y="4659412"/>
            <a:ext cx="3865436" cy="577850"/>
          </a:xfrm>
          <a:prstGeom prst="rect">
            <a:avLst/>
          </a:prstGeom>
          <a:noFill/>
          <a:ln/>
        </p:spPr>
        <p:txBody>
          <a:bodyPr wrap="square" lIns="0" tIns="0" rIns="0" bIns="0" rtlCol="0" anchor="t">
            <a:normAutofit/>
          </a:bodyPr>
          <a:lstStyle/>
          <a:p>
            <a:pPr algn="l" indent="0" marL="0">
              <a:lnSpc>
                <a:spcPts val="2175"/>
              </a:lnSpc>
              <a:buNone/>
            </a:pPr>
            <a:r>
              <a:rPr lang="en-US" sz="1450" dirty="0">
                <a:solidFill>
                  <a:srgbClr val="3B4147"/>
                </a:solidFill>
                <a:latin typeface="Instrument Sans" pitchFamily="34" charset="0"/>
                <a:ea typeface="Instrument Sans" pitchFamily="34" charset="-122"/>
                <a:cs typeface="Instrument Sans" pitchFamily="34" charset="-120"/>
              </a:rPr>
              <a:t>No implementation fee and nothing to integrate.</a:t>
            </a:r>
            <a:endParaRPr lang="en-US" sz="1450" dirty="0"/>
          </a:p>
        </p:txBody>
      </p:sp>
      <p:pic>
        <p:nvPicPr>
          <p:cNvPr id="16" name="Image 0" descr="Ridgeclause">    </p:cNvPr>
          <p:cNvPicPr>
            <a:picLocks noChangeAspect="1"/>
          </p:cNvPicPr>
          <p:nvPr/>
        </p:nvPicPr>
        <p:blipFill>
          <a:blip r:embed="rId1"/>
          <a:srcRect l="0" r="0" t="0" b="0"/>
          <a:stretch/>
        </p:blipFill>
        <p:spPr>
          <a:xfrm>
            <a:off x="812800" y="6287790"/>
            <a:ext cx="165100" cy="165100"/>
          </a:xfrm>
          <a:prstGeom prst="rect">
            <a:avLst/>
          </a:prstGeom>
        </p:spPr>
      </p:pic>
      <p:sp>
        <p:nvSpPr>
          <p:cNvPr id="17" name="Text 14"/>
          <p:cNvSpPr/>
          <p:nvPr/>
        </p:nvSpPr>
        <p:spPr>
          <a:xfrm>
            <a:off x="1041400" y="6297315"/>
            <a:ext cx="841425" cy="171450"/>
          </a:xfrm>
          <a:prstGeom prst="rect">
            <a:avLst/>
          </a:prstGeom>
          <a:noFill/>
          <a:ln/>
        </p:spPr>
        <p:txBody>
          <a:bodyPr wrap="square" lIns="0" tIns="0" rIns="0" bIns="0" rtlCol="0" anchor="t">
            <a:normAutofit/>
          </a:bodyPr>
          <a:lstStyle/>
          <a:p>
            <a:pPr algn="l" indent="0" marL="0">
              <a:lnSpc>
                <a:spcPts val="1150"/>
              </a:lnSpc>
              <a:buNone/>
            </a:pPr>
            <a:r>
              <a:rPr lang="en-US" sz="1150" b="1" spc="-30" kern="0" dirty="0">
                <a:solidFill>
                  <a:srgbClr val="15181A"/>
                </a:solidFill>
                <a:latin typeface="Instrument Sans" pitchFamily="34" charset="0"/>
                <a:ea typeface="Instrument Sans" pitchFamily="34" charset="-122"/>
                <a:cs typeface="Instrument Sans" pitchFamily="34" charset="-120"/>
              </a:rPr>
              <a:t>Ridge</a:t>
            </a:r>
            <a:r>
              <a:rPr lang="en-US" sz="1150" spc="-30" kern="0" dirty="0">
                <a:solidFill>
                  <a:srgbClr val="15181A"/>
                </a:solidFill>
                <a:latin typeface="Instrument Sans" pitchFamily="34" charset="0"/>
                <a:ea typeface="Instrument Sans" pitchFamily="34" charset="-122"/>
                <a:cs typeface="Instrument Sans" pitchFamily="34" charset="-120"/>
              </a:rPr>
              <a:t>clause</a:t>
            </a:r>
            <a:endParaRPr lang="en-US" sz="1150" dirty="0"/>
          </a:p>
        </p:txBody>
      </p:sp>
      <p:sp>
        <p:nvSpPr>
          <p:cNvPr id="18" name="Text 15"/>
          <p:cNvSpPr/>
          <p:nvPr/>
        </p:nvSpPr>
        <p:spPr>
          <a:xfrm>
            <a:off x="10050115" y="6279555"/>
            <a:ext cx="993775" cy="206970"/>
          </a:xfrm>
          <a:prstGeom prst="rect">
            <a:avLst/>
          </a:prstGeom>
          <a:noFill/>
          <a:ln/>
        </p:spPr>
        <p:txBody>
          <a:bodyPr wrap="square" lIns="0" tIns="0" rIns="0" bIns="0" rtlCol="0" anchor="t">
            <a:normAutofit/>
          </a:bodyPr>
          <a:lstStyle/>
          <a:p>
            <a:pPr algn="l" indent="0" marL="0">
              <a:lnSpc>
                <a:spcPts val="1430"/>
              </a:lnSpc>
              <a:buNone/>
            </a:pPr>
            <a:r>
              <a:rPr lang="en-US" sz="1100" spc="165" kern="0" dirty="0">
                <a:solidFill>
                  <a:srgbClr val="5F686D"/>
                </a:solidFill>
                <a:latin typeface="JetBrains Mono" pitchFamily="34" charset="0"/>
                <a:ea typeface="JetBrains Mono" pitchFamily="34" charset="-122"/>
                <a:cs typeface="JetBrains Mono" pitchFamily="34" charset="-120"/>
              </a:rPr>
              <a:t>THE TERMS</a:t>
            </a:r>
            <a:endParaRPr lang="en-US" sz="1100" dirty="0"/>
          </a:p>
        </p:txBody>
      </p:sp>
      <p:sp>
        <p:nvSpPr>
          <p:cNvPr id="19" name="Text 16"/>
          <p:cNvSpPr/>
          <p:nvPr/>
        </p:nvSpPr>
        <p:spPr>
          <a:xfrm>
            <a:off x="11196290" y="6263680"/>
            <a:ext cx="23371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86D"/>
                </a:solidFill>
                <a:latin typeface="JetBrains Mono" pitchFamily="34" charset="0"/>
                <a:ea typeface="JetBrains Mono" pitchFamily="34" charset="-122"/>
                <a:cs typeface="JetBrains Mono"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5181A"/>
        </a:solidFill>
      </p:bgPr>
    </p:bg>
    <p:spTree>
      <p:nvGrpSpPr>
        <p:cNvPr id="1" name=""/>
        <p:cNvGrpSpPr/>
        <p:nvPr/>
      </p:nvGrpSpPr>
      <p:grpSpPr>
        <a:xfrm>
          <a:off x="0" y="0"/>
          <a:ext cx="0" cy="0"/>
          <a:chOff x="0" y="0"/>
          <a:chExt cx="0" cy="0"/>
        </a:xfrm>
      </p:grpSpPr>
      <p:pic>
        <p:nvPicPr>
          <p:cNvPr id="2" name="Image 0" descr="Ridgeclause">    </p:cNvPr>
          <p:cNvPicPr>
            <a:picLocks noChangeAspect="1"/>
          </p:cNvPicPr>
          <p:nvPr/>
        </p:nvPicPr>
        <p:blipFill>
          <a:blip r:embed="rId1"/>
          <a:srcRect l="0" r="0" t="0" b="0"/>
          <a:stretch/>
        </p:blipFill>
        <p:spPr>
          <a:xfrm>
            <a:off x="812800" y="812800"/>
            <a:ext cx="279400" cy="279400"/>
          </a:xfrm>
          <a:prstGeom prst="rect">
            <a:avLst/>
          </a:prstGeom>
        </p:spPr>
      </p:pic>
      <p:sp>
        <p:nvSpPr>
          <p:cNvPr id="3" name="Text 0"/>
          <p:cNvSpPr/>
          <p:nvPr/>
        </p:nvSpPr>
        <p:spPr>
          <a:xfrm>
            <a:off x="1200150" y="831850"/>
            <a:ext cx="1349425" cy="266700"/>
          </a:xfrm>
          <a:prstGeom prst="rect">
            <a:avLst/>
          </a:prstGeom>
          <a:noFill/>
          <a:ln/>
        </p:spPr>
        <p:txBody>
          <a:bodyPr wrap="square" lIns="0" tIns="0" rIns="0" bIns="0" rtlCol="0" anchor="t">
            <a:normAutofit/>
          </a:bodyPr>
          <a:lstStyle/>
          <a:p>
            <a:pPr algn="l" indent="0" marL="0">
              <a:lnSpc>
                <a:spcPts val="1900"/>
              </a:lnSpc>
              <a:buNone/>
            </a:pPr>
            <a:r>
              <a:rPr lang="en-US" sz="1900" b="1" spc="-55" kern="0" dirty="0">
                <a:solidFill>
                  <a:srgbClr val="F6F3EE"/>
                </a:solidFill>
                <a:latin typeface="Instrument Sans" pitchFamily="34" charset="0"/>
                <a:ea typeface="Instrument Sans" pitchFamily="34" charset="-122"/>
                <a:cs typeface="Instrument Sans" pitchFamily="34" charset="-120"/>
              </a:rPr>
              <a:t>Ridge</a:t>
            </a:r>
            <a:r>
              <a:rPr lang="en-US" sz="1900" spc="-55" kern="0" dirty="0">
                <a:solidFill>
                  <a:srgbClr val="F6F3EE"/>
                </a:solidFill>
                <a:latin typeface="Instrument Sans" pitchFamily="34" charset="0"/>
                <a:ea typeface="Instrument Sans" pitchFamily="34" charset="-122"/>
                <a:cs typeface="Instrument Sans" pitchFamily="34" charset="-120"/>
              </a:rPr>
              <a:t>clause</a:t>
            </a:r>
            <a:endParaRPr lang="en-US" sz="1900" dirty="0"/>
          </a:p>
        </p:txBody>
      </p:sp>
      <p:sp>
        <p:nvSpPr>
          <p:cNvPr id="4" name="Text 1"/>
          <p:cNvSpPr/>
          <p:nvPr/>
        </p:nvSpPr>
        <p:spPr>
          <a:xfrm>
            <a:off x="812800" y="2433538"/>
            <a:ext cx="10883392" cy="736600"/>
          </a:xfrm>
          <a:prstGeom prst="rect">
            <a:avLst/>
          </a:prstGeom>
          <a:noFill/>
          <a:ln/>
        </p:spPr>
        <p:txBody>
          <a:bodyPr wrap="square" lIns="0" tIns="0" rIns="0" bIns="0" rtlCol="0" anchor="t">
            <a:normAutofit/>
          </a:bodyPr>
          <a:lstStyle/>
          <a:p>
            <a:pPr algn="l" indent="0" marL="0">
              <a:lnSpc>
                <a:spcPts val="5600"/>
              </a:lnSpc>
              <a:buNone/>
            </a:pPr>
            <a:r>
              <a:rPr lang="en-US" sz="5600" spc="-155" kern="0" dirty="0">
                <a:solidFill>
                  <a:srgbClr val="F6F3EE"/>
                </a:solidFill>
                <a:latin typeface="Instrument Serif" pitchFamily="34" charset="0"/>
                <a:ea typeface="Instrument Serif" pitchFamily="34" charset="-122"/>
                <a:cs typeface="Instrument Serif" pitchFamily="34" charset="-120"/>
              </a:rPr>
              <a:t>Send us one</a:t>
            </a:r>
            <a:endParaRPr lang="en-US" sz="5600" dirty="0"/>
          </a:p>
        </p:txBody>
      </p:sp>
      <p:sp>
        <p:nvSpPr>
          <p:cNvPr id="5" name="Text 2"/>
          <p:cNvSpPr/>
          <p:nvPr/>
        </p:nvSpPr>
        <p:spPr>
          <a:xfrm>
            <a:off x="812800" y="3373338"/>
            <a:ext cx="8502650" cy="734020"/>
          </a:xfrm>
          <a:prstGeom prst="rect">
            <a:avLst/>
          </a:prstGeom>
          <a:noFill/>
          <a:ln/>
        </p:spPr>
        <p:txBody>
          <a:bodyPr wrap="square" lIns="0" tIns="0" rIns="0" bIns="0" rtlCol="0" anchor="t">
            <a:normAutofit/>
          </a:bodyPr>
          <a:lstStyle/>
          <a:p>
            <a:pPr algn="l" indent="0" marL="0">
              <a:lnSpc>
                <a:spcPts val="2790"/>
              </a:lnSpc>
              <a:buNone/>
            </a:pPr>
            <a:r>
              <a:rPr lang="en-US" sz="1800" dirty="0">
                <a:solidFill>
                  <a:srgbClr val="B6B2AC"/>
                </a:solidFill>
                <a:latin typeface="Instrument Sans" pitchFamily="34" charset="0"/>
                <a:ea typeface="Instrument Sans" pitchFamily="34" charset="-122"/>
                <a:cs typeface="Instrument Sans" pitchFamily="34" charset="-120"/>
              </a:rPr>
              <a:t>Pick a subcontract you are about to sign. It comes back marked up within 24 hours. Read it, and decide whether we caught anything you would have missed.</a:t>
            </a:r>
            <a:endParaRPr lang="en-US" sz="1800" dirty="0"/>
          </a:p>
        </p:txBody>
      </p:sp>
      <p:sp>
        <p:nvSpPr>
          <p:cNvPr id="6" name="Shape 3"/>
          <p:cNvSpPr/>
          <p:nvPr/>
        </p:nvSpPr>
        <p:spPr>
          <a:xfrm>
            <a:off x="812800" y="5423247"/>
            <a:ext cx="6985000" cy="6350"/>
          </a:xfrm>
          <a:prstGeom prst="rect">
            <a:avLst/>
          </a:prstGeom>
          <a:solidFill>
            <a:srgbClr val="2C3134"/>
          </a:solidFill>
          <a:ln/>
        </p:spPr>
      </p:sp>
      <p:sp>
        <p:nvSpPr>
          <p:cNvPr id="7" name="Text 4"/>
          <p:cNvSpPr/>
          <p:nvPr/>
        </p:nvSpPr>
        <p:spPr>
          <a:xfrm>
            <a:off x="812800" y="5556597"/>
            <a:ext cx="8502650" cy="310803"/>
          </a:xfrm>
          <a:prstGeom prst="rect">
            <a:avLst/>
          </a:prstGeom>
          <a:noFill/>
          <a:ln/>
        </p:spPr>
        <p:txBody>
          <a:bodyPr wrap="square" lIns="0" tIns="0" rIns="0" bIns="0" rtlCol="0" anchor="t">
            <a:normAutofit/>
          </a:bodyPr>
          <a:lstStyle/>
          <a:p>
            <a:pPr algn="l" indent="0" marL="0">
              <a:lnSpc>
                <a:spcPts val="2248"/>
              </a:lnSpc>
              <a:buNone/>
            </a:pPr>
            <a:r>
              <a:rPr lang="en-US" sz="1550" dirty="0">
                <a:solidFill>
                  <a:srgbClr val="F08A5D"/>
                </a:solidFill>
                <a:latin typeface="Instrument Sans" pitchFamily="34" charset="0"/>
                <a:ea typeface="Instrument Sans" pitchFamily="34" charset="-122"/>
                <a:cs typeface="Instrument Sans" pitchFamily="34" charset="-120"/>
              </a:rPr>
              <a:t>No call required, and no obligation to talk to anyone after you have read it.</a:t>
            </a:r>
            <a:endParaRPr lang="en-US" sz="15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Clauses That Cost You - Fenwick &amp; Vale</dc:title>
  <dc:subject>PptxGenJS Presentation</dc:subject>
  <dc:creator>PptxGenJS</dc:creator>
  <cp:lastModifiedBy>PptxGenJS</cp:lastModifiedBy>
  <cp:revision>1</cp:revision>
  <dcterms:created xsi:type="dcterms:W3CDTF">2026-09-20T15:47:32Z</dcterms:created>
  <dcterms:modified xsi:type="dcterms:W3CDTF">2026-09-20T15:47:32Z</dcterms:modified>
</cp:coreProperties>
</file>